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2"/>
  </p:notesMasterIdLst>
  <p:sldIdLst>
    <p:sldId id="256" r:id="rId2"/>
    <p:sldId id="275" r:id="rId3"/>
    <p:sldId id="276" r:id="rId4"/>
    <p:sldId id="260" r:id="rId5"/>
    <p:sldId id="282" r:id="rId6"/>
    <p:sldId id="277" r:id="rId7"/>
    <p:sldId id="269" r:id="rId8"/>
    <p:sldId id="274" r:id="rId9"/>
    <p:sldId id="265" r:id="rId10"/>
    <p:sldId id="285" r:id="rId11"/>
    <p:sldId id="292" r:id="rId12"/>
    <p:sldId id="296" r:id="rId13"/>
    <p:sldId id="297" r:id="rId14"/>
    <p:sldId id="283" r:id="rId15"/>
    <p:sldId id="284" r:id="rId16"/>
    <p:sldId id="294" r:id="rId17"/>
    <p:sldId id="293" r:id="rId18"/>
    <p:sldId id="286" r:id="rId19"/>
    <p:sldId id="272" r:id="rId20"/>
    <p:sldId id="278" r:id="rId21"/>
    <p:sldId id="291" r:id="rId22"/>
    <p:sldId id="298" r:id="rId23"/>
    <p:sldId id="299" r:id="rId24"/>
    <p:sldId id="301" r:id="rId25"/>
    <p:sldId id="300" r:id="rId26"/>
    <p:sldId id="302" r:id="rId27"/>
    <p:sldId id="303" r:id="rId28"/>
    <p:sldId id="279" r:id="rId29"/>
    <p:sldId id="263" r:id="rId30"/>
    <p:sldId id="280"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5493A"/>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showGuides="1">
      <p:cViewPr varScale="1">
        <p:scale>
          <a:sx n="83" d="100"/>
          <a:sy n="83" d="100"/>
        </p:scale>
        <p:origin x="68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56D5D3-E410-432F-9EB5-954405A8C77C}" type="datetimeFigureOut">
              <a:rPr lang="zh-CN" altLang="en-US" smtClean="0"/>
              <a:t>2022/1/7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F1AF3-2365-44A6-953E-323AB445AB1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10</a:t>
            </a:fld>
            <a:endParaRPr lang="zh-CN" altLang="en-US"/>
          </a:p>
        </p:txBody>
      </p:sp>
    </p:spTree>
    <p:extLst>
      <p:ext uri="{BB962C8B-B14F-4D97-AF65-F5344CB8AC3E}">
        <p14:creationId xmlns:p14="http://schemas.microsoft.com/office/powerpoint/2010/main" val="3944638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11</a:t>
            </a:fld>
            <a:endParaRPr lang="zh-CN" altLang="en-US"/>
          </a:p>
        </p:txBody>
      </p:sp>
    </p:spTree>
    <p:extLst>
      <p:ext uri="{BB962C8B-B14F-4D97-AF65-F5344CB8AC3E}">
        <p14:creationId xmlns:p14="http://schemas.microsoft.com/office/powerpoint/2010/main" val="1061140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12</a:t>
            </a:fld>
            <a:endParaRPr lang="zh-CN" altLang="en-US"/>
          </a:p>
        </p:txBody>
      </p:sp>
    </p:spTree>
    <p:extLst>
      <p:ext uri="{BB962C8B-B14F-4D97-AF65-F5344CB8AC3E}">
        <p14:creationId xmlns:p14="http://schemas.microsoft.com/office/powerpoint/2010/main" val="2883395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13</a:t>
            </a:fld>
            <a:endParaRPr lang="zh-CN" altLang="en-US"/>
          </a:p>
        </p:txBody>
      </p:sp>
    </p:spTree>
    <p:extLst>
      <p:ext uri="{BB962C8B-B14F-4D97-AF65-F5344CB8AC3E}">
        <p14:creationId xmlns:p14="http://schemas.microsoft.com/office/powerpoint/2010/main" val="3171837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14</a:t>
            </a:fld>
            <a:endParaRPr lang="zh-CN" altLang="en-US"/>
          </a:p>
        </p:txBody>
      </p:sp>
    </p:spTree>
    <p:extLst>
      <p:ext uri="{BB962C8B-B14F-4D97-AF65-F5344CB8AC3E}">
        <p14:creationId xmlns:p14="http://schemas.microsoft.com/office/powerpoint/2010/main" val="426062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15</a:t>
            </a:fld>
            <a:endParaRPr lang="zh-CN" altLang="en-US"/>
          </a:p>
        </p:txBody>
      </p:sp>
    </p:spTree>
    <p:extLst>
      <p:ext uri="{BB962C8B-B14F-4D97-AF65-F5344CB8AC3E}">
        <p14:creationId xmlns:p14="http://schemas.microsoft.com/office/powerpoint/2010/main" val="3886206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16</a:t>
            </a:fld>
            <a:endParaRPr lang="zh-CN" altLang="en-US"/>
          </a:p>
        </p:txBody>
      </p:sp>
    </p:spTree>
    <p:extLst>
      <p:ext uri="{BB962C8B-B14F-4D97-AF65-F5344CB8AC3E}">
        <p14:creationId xmlns:p14="http://schemas.microsoft.com/office/powerpoint/2010/main" val="1993492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17</a:t>
            </a:fld>
            <a:endParaRPr lang="zh-CN" altLang="en-US"/>
          </a:p>
        </p:txBody>
      </p:sp>
    </p:spTree>
    <p:extLst>
      <p:ext uri="{BB962C8B-B14F-4D97-AF65-F5344CB8AC3E}">
        <p14:creationId xmlns:p14="http://schemas.microsoft.com/office/powerpoint/2010/main" val="2898122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18</a:t>
            </a:fld>
            <a:endParaRPr lang="zh-CN" altLang="en-US"/>
          </a:p>
        </p:txBody>
      </p:sp>
    </p:spTree>
    <p:extLst>
      <p:ext uri="{BB962C8B-B14F-4D97-AF65-F5344CB8AC3E}">
        <p14:creationId xmlns:p14="http://schemas.microsoft.com/office/powerpoint/2010/main" val="1893874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21</a:t>
            </a:fld>
            <a:endParaRPr lang="zh-CN" altLang="en-US"/>
          </a:p>
        </p:txBody>
      </p:sp>
    </p:spTree>
    <p:extLst>
      <p:ext uri="{BB962C8B-B14F-4D97-AF65-F5344CB8AC3E}">
        <p14:creationId xmlns:p14="http://schemas.microsoft.com/office/powerpoint/2010/main" val="1408100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22</a:t>
            </a:fld>
            <a:endParaRPr lang="zh-CN" altLang="en-US"/>
          </a:p>
        </p:txBody>
      </p:sp>
    </p:spTree>
    <p:extLst>
      <p:ext uri="{BB962C8B-B14F-4D97-AF65-F5344CB8AC3E}">
        <p14:creationId xmlns:p14="http://schemas.microsoft.com/office/powerpoint/2010/main" val="3718901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23</a:t>
            </a:fld>
            <a:endParaRPr lang="zh-CN" altLang="en-US"/>
          </a:p>
        </p:txBody>
      </p:sp>
    </p:spTree>
    <p:extLst>
      <p:ext uri="{BB962C8B-B14F-4D97-AF65-F5344CB8AC3E}">
        <p14:creationId xmlns:p14="http://schemas.microsoft.com/office/powerpoint/2010/main" val="4196447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24</a:t>
            </a:fld>
            <a:endParaRPr lang="zh-CN" altLang="en-US"/>
          </a:p>
        </p:txBody>
      </p:sp>
    </p:spTree>
    <p:extLst>
      <p:ext uri="{BB962C8B-B14F-4D97-AF65-F5344CB8AC3E}">
        <p14:creationId xmlns:p14="http://schemas.microsoft.com/office/powerpoint/2010/main" val="1484827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25</a:t>
            </a:fld>
            <a:endParaRPr lang="zh-CN" altLang="en-US"/>
          </a:p>
        </p:txBody>
      </p:sp>
    </p:spTree>
    <p:extLst>
      <p:ext uri="{BB962C8B-B14F-4D97-AF65-F5344CB8AC3E}">
        <p14:creationId xmlns:p14="http://schemas.microsoft.com/office/powerpoint/2010/main" val="2886290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26</a:t>
            </a:fld>
            <a:endParaRPr lang="zh-CN" altLang="en-US"/>
          </a:p>
        </p:txBody>
      </p:sp>
    </p:spTree>
    <p:extLst>
      <p:ext uri="{BB962C8B-B14F-4D97-AF65-F5344CB8AC3E}">
        <p14:creationId xmlns:p14="http://schemas.microsoft.com/office/powerpoint/2010/main" val="2462669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27</a:t>
            </a:fld>
            <a:endParaRPr lang="zh-CN" altLang="en-US"/>
          </a:p>
        </p:txBody>
      </p:sp>
    </p:spTree>
    <p:extLst>
      <p:ext uri="{BB962C8B-B14F-4D97-AF65-F5344CB8AC3E}">
        <p14:creationId xmlns:p14="http://schemas.microsoft.com/office/powerpoint/2010/main" val="3641109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5</a:t>
            </a:fld>
            <a:endParaRPr lang="zh-CN" altLang="en-US"/>
          </a:p>
        </p:txBody>
      </p:sp>
    </p:spTree>
    <p:extLst>
      <p:ext uri="{BB962C8B-B14F-4D97-AF65-F5344CB8AC3E}">
        <p14:creationId xmlns:p14="http://schemas.microsoft.com/office/powerpoint/2010/main" val="284549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F1AF3-2365-44A6-953E-323AB445AB1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E242-0651-4C53-B79E-0B42CEF24421}" type="datetimeFigureOut">
              <a:rPr lang="zh-CN" altLang="en-US" smtClean="0"/>
              <a:t>2022/1/7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3A5C3D-6884-41C1-ADA8-EAA49C227E1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3E242-0651-4C53-B79E-0B42CEF24421}" type="datetimeFigureOut">
              <a:rPr lang="zh-CN" altLang="en-US" smtClean="0"/>
              <a:t>2022/1/7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A5C3D-6884-41C1-ADA8-EAA49C227E1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rot="5400000">
            <a:off x="161130" y="-650632"/>
            <a:ext cx="6858001" cy="8159264"/>
          </a:xfrm>
          <a:custGeom>
            <a:avLst/>
            <a:gdLst>
              <a:gd name="connsiteX0" fmla="*/ 1 w 4510455"/>
              <a:gd name="connsiteY0" fmla="*/ 8838392 h 8838392"/>
              <a:gd name="connsiteX1" fmla="*/ 1 w 4510455"/>
              <a:gd name="connsiteY1" fmla="*/ 3888323 h 8838392"/>
              <a:gd name="connsiteX2" fmla="*/ 4510455 w 4510455"/>
              <a:gd name="connsiteY2" fmla="*/ 3888323 h 8838392"/>
              <a:gd name="connsiteX3" fmla="*/ 4510455 w 4510455"/>
              <a:gd name="connsiteY3" fmla="*/ 8838392 h 8838392"/>
              <a:gd name="connsiteX4" fmla="*/ 0 w 4510455"/>
              <a:gd name="connsiteY4" fmla="*/ 3888322 h 8838392"/>
              <a:gd name="connsiteX5" fmla="*/ 2255227 w 4510455"/>
              <a:gd name="connsiteY5" fmla="*/ 0 h 8838392"/>
              <a:gd name="connsiteX6" fmla="*/ 4510454 w 4510455"/>
              <a:gd name="connsiteY6" fmla="*/ 3888322 h 883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0455" h="8838392">
                <a:moveTo>
                  <a:pt x="1" y="8838392"/>
                </a:moveTo>
                <a:lnTo>
                  <a:pt x="1" y="3888323"/>
                </a:lnTo>
                <a:lnTo>
                  <a:pt x="4510455" y="3888323"/>
                </a:lnTo>
                <a:lnTo>
                  <a:pt x="4510455" y="8838392"/>
                </a:lnTo>
                <a:close/>
                <a:moveTo>
                  <a:pt x="0" y="3888322"/>
                </a:moveTo>
                <a:lnTo>
                  <a:pt x="2255227" y="0"/>
                </a:lnTo>
                <a:lnTo>
                  <a:pt x="4510454" y="3888322"/>
                </a:lnTo>
                <a:close/>
              </a:path>
            </a:pathLst>
          </a:custGeom>
          <a:blipFill dpi="0" rotWithShape="0">
            <a:blip r:embed="rId3"/>
            <a:srcRect/>
            <a:stretch>
              <a:fillRect l="-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5400000">
            <a:off x="1258480" y="864903"/>
            <a:ext cx="6858001" cy="5128208"/>
          </a:xfrm>
          <a:custGeom>
            <a:avLst/>
            <a:gdLst>
              <a:gd name="connsiteX0" fmla="*/ 1 w 6858001"/>
              <a:gd name="connsiteY0" fmla="*/ 5128208 h 5128208"/>
              <a:gd name="connsiteX1" fmla="*/ 1 w 6858001"/>
              <a:gd name="connsiteY1" fmla="*/ 5128207 h 5128208"/>
              <a:gd name="connsiteX2" fmla="*/ 6857999 w 6858001"/>
              <a:gd name="connsiteY2" fmla="*/ 5128207 h 5128208"/>
              <a:gd name="connsiteX3" fmla="*/ 5388164 w 6858001"/>
              <a:gd name="connsiteY3" fmla="*/ 3589553 h 5128208"/>
              <a:gd name="connsiteX4" fmla="*/ 6858001 w 6858001"/>
              <a:gd name="connsiteY4" fmla="*/ 3589553 h 5128208"/>
              <a:gd name="connsiteX5" fmla="*/ 6858001 w 6858001"/>
              <a:gd name="connsiteY5" fmla="*/ 5128208 h 5128208"/>
              <a:gd name="connsiteX6" fmla="*/ 1 w 6858001"/>
              <a:gd name="connsiteY6" fmla="*/ 5128206 h 5128208"/>
              <a:gd name="connsiteX7" fmla="*/ 1 w 6858001"/>
              <a:gd name="connsiteY7" fmla="*/ 3589552 h 5128208"/>
              <a:gd name="connsiteX8" fmla="*/ 1469834 w 6858001"/>
              <a:gd name="connsiteY8" fmla="*/ 3589552 h 5128208"/>
              <a:gd name="connsiteX9" fmla="*/ 0 w 6858001"/>
              <a:gd name="connsiteY9" fmla="*/ 3589551 h 5128208"/>
              <a:gd name="connsiteX10" fmla="*/ 3428999 w 6858001"/>
              <a:gd name="connsiteY10" fmla="*/ 0 h 5128208"/>
              <a:gd name="connsiteX11" fmla="*/ 6857999 w 6858001"/>
              <a:gd name="connsiteY11" fmla="*/ 3589551 h 5128208"/>
              <a:gd name="connsiteX12" fmla="*/ 5388163 w 6858001"/>
              <a:gd name="connsiteY12" fmla="*/ 3589551 h 5128208"/>
              <a:gd name="connsiteX13" fmla="*/ 3428999 w 6858001"/>
              <a:gd name="connsiteY13" fmla="*/ 1538656 h 5128208"/>
              <a:gd name="connsiteX14" fmla="*/ 1469835 w 6858001"/>
              <a:gd name="connsiteY14" fmla="*/ 3589551 h 512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1" h="5128208">
                <a:moveTo>
                  <a:pt x="1" y="5128208"/>
                </a:moveTo>
                <a:lnTo>
                  <a:pt x="1" y="5128207"/>
                </a:lnTo>
                <a:lnTo>
                  <a:pt x="6857999" y="5128207"/>
                </a:lnTo>
                <a:lnTo>
                  <a:pt x="5388164" y="3589553"/>
                </a:lnTo>
                <a:lnTo>
                  <a:pt x="6858001" y="3589553"/>
                </a:lnTo>
                <a:lnTo>
                  <a:pt x="6858001" y="5128208"/>
                </a:lnTo>
                <a:close/>
                <a:moveTo>
                  <a:pt x="1" y="5128206"/>
                </a:moveTo>
                <a:lnTo>
                  <a:pt x="1" y="3589552"/>
                </a:lnTo>
                <a:lnTo>
                  <a:pt x="1469834" y="3589552"/>
                </a:lnTo>
                <a:close/>
                <a:moveTo>
                  <a:pt x="0" y="3589551"/>
                </a:moveTo>
                <a:lnTo>
                  <a:pt x="3428999" y="0"/>
                </a:lnTo>
                <a:lnTo>
                  <a:pt x="6857999" y="3589551"/>
                </a:lnTo>
                <a:lnTo>
                  <a:pt x="5388163" y="3589551"/>
                </a:lnTo>
                <a:lnTo>
                  <a:pt x="3428999" y="1538656"/>
                </a:lnTo>
                <a:lnTo>
                  <a:pt x="1469835" y="3589551"/>
                </a:lnTo>
                <a:close/>
              </a:path>
            </a:pathLst>
          </a:custGeom>
          <a:solidFill>
            <a:srgbClr val="D549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668654" y="1658855"/>
            <a:ext cx="5237647" cy="1560940"/>
          </a:xfrm>
          <a:prstGeom prst="rect">
            <a:avLst/>
          </a:prstGeom>
          <a:noFill/>
        </p:spPr>
        <p:txBody>
          <a:bodyPr wrap="square" rtlCol="0">
            <a:spAutoFit/>
          </a:bodyPr>
          <a:lstStyle/>
          <a:p>
            <a:pPr algn="r">
              <a:lnSpc>
                <a:spcPts val="6000"/>
              </a:lnSpc>
            </a:pPr>
            <a:r>
              <a:rPr lang="zh-CN" altLang="en-US" sz="4800" dirty="0">
                <a:solidFill>
                  <a:srgbClr val="595959"/>
                </a:solidFill>
                <a:latin typeface="微软雅黑" panose="020B0503020204020204" pitchFamily="34" charset="-122"/>
                <a:ea typeface="微软雅黑" panose="020B0503020204020204" pitchFamily="34" charset="-122"/>
              </a:rPr>
              <a:t>数据结构课程设计</a:t>
            </a:r>
          </a:p>
          <a:p>
            <a:pPr algn="r">
              <a:lnSpc>
                <a:spcPts val="6000"/>
              </a:lnSpc>
            </a:pPr>
            <a:r>
              <a:rPr lang="zh-CN" altLang="en-US" sz="4000" dirty="0">
                <a:solidFill>
                  <a:srgbClr val="D5493A"/>
                </a:solidFill>
                <a:latin typeface="微软雅黑" panose="020B0503020204020204" pitchFamily="34" charset="-122"/>
                <a:ea typeface="微软雅黑" panose="020B0503020204020204" pitchFamily="34" charset="-122"/>
              </a:rPr>
              <a:t>航空订票管理系统</a:t>
            </a:r>
          </a:p>
        </p:txBody>
      </p:sp>
      <p:sp>
        <p:nvSpPr>
          <p:cNvPr id="16" name="文本框 15"/>
          <p:cNvSpPr txBox="1"/>
          <p:nvPr/>
        </p:nvSpPr>
        <p:spPr>
          <a:xfrm>
            <a:off x="7521980" y="3638206"/>
            <a:ext cx="4007716" cy="1974708"/>
          </a:xfrm>
          <a:prstGeom prst="rect">
            <a:avLst/>
          </a:prstGeom>
          <a:noFill/>
        </p:spPr>
        <p:txBody>
          <a:bodyPr wrap="square" rtlCol="0">
            <a:spAutoFit/>
          </a:bodyPr>
          <a:lstStyle/>
          <a:p>
            <a:pPr>
              <a:lnSpc>
                <a:spcPts val="3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汇报组别：</a:t>
            </a:r>
            <a:r>
              <a:rPr lang="en-US" altLang="zh-CN" dirty="0">
                <a:solidFill>
                  <a:schemeClr val="bg2">
                    <a:lumMod val="25000"/>
                  </a:schemeClr>
                </a:solidFill>
                <a:latin typeface="微软雅黑" panose="020B0503020204020204" pitchFamily="34" charset="-122"/>
                <a:ea typeface="微软雅黑" panose="020B0503020204020204" pitchFamily="34" charset="-122"/>
              </a:rPr>
              <a:t>13</a:t>
            </a:r>
            <a:r>
              <a:rPr lang="zh-CN" altLang="en-US" dirty="0">
                <a:solidFill>
                  <a:schemeClr val="bg2">
                    <a:lumMod val="25000"/>
                  </a:schemeClr>
                </a:solidFill>
                <a:latin typeface="微软雅黑" panose="020B0503020204020204" pitchFamily="34" charset="-122"/>
                <a:ea typeface="微软雅黑" panose="020B0503020204020204" pitchFamily="34" charset="-122"/>
              </a:rPr>
              <a:t>组</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a:lnSpc>
                <a:spcPts val="3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小组成员：易立、王晓露、邓星云、冯海娟、潘友琴</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a:lnSpc>
                <a:spcPts val="3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班级：</a:t>
            </a:r>
            <a:r>
              <a:rPr lang="en-US" altLang="zh-CN" dirty="0">
                <a:solidFill>
                  <a:schemeClr val="bg2">
                    <a:lumMod val="25000"/>
                  </a:schemeClr>
                </a:solidFill>
                <a:latin typeface="微软雅黑" panose="020B0503020204020204" pitchFamily="34" charset="-122"/>
                <a:ea typeface="微软雅黑" panose="020B0503020204020204" pitchFamily="34" charset="-122"/>
              </a:rPr>
              <a:t>19</a:t>
            </a:r>
            <a:r>
              <a:rPr lang="zh-CN" altLang="en-US" dirty="0">
                <a:solidFill>
                  <a:schemeClr val="bg2">
                    <a:lumMod val="25000"/>
                  </a:schemeClr>
                </a:solidFill>
                <a:latin typeface="微软雅黑" panose="020B0503020204020204" pitchFamily="34" charset="-122"/>
                <a:ea typeface="微软雅黑" panose="020B0503020204020204" pitchFamily="34" charset="-122"/>
              </a:rPr>
              <a:t>级计科（</a:t>
            </a:r>
            <a:r>
              <a:rPr lang="en-US" altLang="zh-CN" dirty="0">
                <a:solidFill>
                  <a:schemeClr val="bg2">
                    <a:lumMod val="25000"/>
                  </a:schemeClr>
                </a:solidFill>
                <a:latin typeface="微软雅黑" panose="020B0503020204020204" pitchFamily="34" charset="-122"/>
                <a:ea typeface="微软雅黑" panose="020B0503020204020204" pitchFamily="34" charset="-122"/>
              </a:rPr>
              <a:t>3+2</a:t>
            </a:r>
            <a:r>
              <a:rPr lang="zh-CN" altLang="en-US" dirty="0">
                <a:solidFill>
                  <a:schemeClr val="bg2">
                    <a:lumMod val="25000"/>
                  </a:schemeClr>
                </a:solidFill>
                <a:latin typeface="微软雅黑" panose="020B0503020204020204" pitchFamily="34" charset="-122"/>
                <a:ea typeface="微软雅黑" panose="020B0503020204020204" pitchFamily="34" charset="-122"/>
              </a:rPr>
              <a:t>）</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a:lnSpc>
                <a:spcPts val="3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重庆师范大学</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descr="C:/Users/DELL/AppData/Local/Temp/kaimatting/20210127144743/output_aiMatting_20210127144748.pngoutput_aiMatting_20210127144748"/>
          <p:cNvPicPr>
            <a:picLocks noChangeAspect="1"/>
          </p:cNvPicPr>
          <p:nvPr/>
        </p:nvPicPr>
        <p:blipFill>
          <a:blip r:embed="rId4"/>
          <a:stretch>
            <a:fillRect/>
          </a:stretch>
        </p:blipFill>
        <p:spPr>
          <a:xfrm>
            <a:off x="10320655" y="224790"/>
            <a:ext cx="1209040" cy="1214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000">
        <p14:switch dir="r"/>
      </p:transition>
    </mc:Choice>
    <mc:Fallback xmlns="">
      <p:transition spd="slow"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76"/>
          <p:cNvSpPr txBox="1"/>
          <p:nvPr/>
        </p:nvSpPr>
        <p:spPr>
          <a:xfrm>
            <a:off x="354563" y="843425"/>
            <a:ext cx="3049628" cy="400110"/>
          </a:xfrm>
          <a:prstGeom prst="rect">
            <a:avLst/>
          </a:prstGeom>
          <a:noFill/>
        </p:spPr>
        <p:txBody>
          <a:bodyPr wrap="square" rtlCol="0">
            <a:spAutoFit/>
          </a:bodyPr>
          <a:lstStyle/>
          <a:p>
            <a:r>
              <a:rPr lang="zh-CN" altLang="en-US" sz="2000" b="1" dirty="0">
                <a:solidFill>
                  <a:srgbClr val="D5493A"/>
                </a:solidFill>
                <a:latin typeface="微软雅黑" panose="020B0503020204020204" pitchFamily="34" charset="-122"/>
                <a:ea typeface="微软雅黑" panose="020B0503020204020204" pitchFamily="34" charset="-122"/>
              </a:rPr>
              <a:t>程序设计</a:t>
            </a:r>
          </a:p>
        </p:txBody>
      </p:sp>
      <p:pic>
        <p:nvPicPr>
          <p:cNvPr id="8" name="图片 7" descr="C:\Users\DELL\Pictures\重庆师范大学\9eaad403ly1gjm7z5uiodj20u00k0mzq.jpg9eaad403ly1gjm7z5uiodj20u00k0mzq">
            <a:extLst>
              <a:ext uri="{FF2B5EF4-FFF2-40B4-BE49-F238E27FC236}">
                <a16:creationId xmlns:a16="http://schemas.microsoft.com/office/drawing/2014/main" id="{BBED15C6-F202-453E-8D84-B8B928E6A790}"/>
              </a:ext>
            </a:extLst>
          </p:cNvPr>
          <p:cNvPicPr>
            <a:picLocks noChangeAspect="1"/>
          </p:cNvPicPr>
          <p:nvPr/>
        </p:nvPicPr>
        <p:blipFill>
          <a:blip r:embed="rId3"/>
          <a:srcRect/>
          <a:stretch>
            <a:fillRect/>
          </a:stretch>
        </p:blipFill>
        <p:spPr>
          <a:xfrm flipH="1">
            <a:off x="530996" y="1557095"/>
            <a:ext cx="6221262" cy="4717873"/>
          </a:xfrm>
          <a:prstGeom prst="rect">
            <a:avLst/>
          </a:prstGeom>
        </p:spPr>
      </p:pic>
      <p:sp>
        <p:nvSpPr>
          <p:cNvPr id="3" name="文本框 2">
            <a:extLst>
              <a:ext uri="{FF2B5EF4-FFF2-40B4-BE49-F238E27FC236}">
                <a16:creationId xmlns:a16="http://schemas.microsoft.com/office/drawing/2014/main" id="{FB1F7B83-C22F-4C4C-8421-84C03F44CE31}"/>
              </a:ext>
            </a:extLst>
          </p:cNvPr>
          <p:cNvSpPr txBox="1"/>
          <p:nvPr/>
        </p:nvSpPr>
        <p:spPr>
          <a:xfrm>
            <a:off x="6959913" y="2592592"/>
            <a:ext cx="4701091" cy="1987467"/>
          </a:xfrm>
          <a:prstGeom prst="rect">
            <a:avLst/>
          </a:prstGeom>
          <a:noFill/>
        </p:spPr>
        <p:txBody>
          <a:bodyPr wrap="square" rtlCol="0">
            <a:spAutoFit/>
          </a:bodyPr>
          <a:lstStyle/>
          <a:p>
            <a:pPr indent="457200">
              <a:lnSpc>
                <a:spcPts val="3000"/>
              </a:lnSpc>
            </a:pPr>
            <a:r>
              <a:rPr lang="zh-CN" altLang="en-US" sz="2000" dirty="0"/>
              <a:t>使用了</a:t>
            </a:r>
            <a:r>
              <a:rPr lang="en-US" altLang="zh-CN" sz="2000" dirty="0"/>
              <a:t>Dev C++</a:t>
            </a:r>
            <a:r>
              <a:rPr lang="zh-CN" altLang="en-US" sz="2000" dirty="0"/>
              <a:t>进行整个程序的实现，使用了带头结点双向链表，带头结点单链表，链表和结点的创建，和遍历、队列的灵活使用。整个框架的构思设计接近于现实生活中。</a:t>
            </a:r>
          </a:p>
        </p:txBody>
      </p:sp>
    </p:spTree>
    <p:extLst>
      <p:ext uri="{BB962C8B-B14F-4D97-AF65-F5344CB8AC3E}">
        <p14:creationId xmlns:p14="http://schemas.microsoft.com/office/powerpoint/2010/main" val="2194202193"/>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432173"/>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5" name="表格 15">
            <a:extLst>
              <a:ext uri="{FF2B5EF4-FFF2-40B4-BE49-F238E27FC236}">
                <a16:creationId xmlns:a16="http://schemas.microsoft.com/office/drawing/2014/main" id="{EC67219A-7518-4B84-8A42-E4C3C9B03538}"/>
              </a:ext>
            </a:extLst>
          </p:cNvPr>
          <p:cNvGraphicFramePr>
            <a:graphicFrameLocks noGrp="1"/>
          </p:cNvGraphicFramePr>
          <p:nvPr>
            <p:extLst>
              <p:ext uri="{D42A27DB-BD31-4B8C-83A1-F6EECF244321}">
                <p14:modId xmlns:p14="http://schemas.microsoft.com/office/powerpoint/2010/main" val="1798025870"/>
              </p:ext>
            </p:extLst>
          </p:nvPr>
        </p:nvGraphicFramePr>
        <p:xfrm>
          <a:off x="1062449" y="1091109"/>
          <a:ext cx="10196679" cy="5242560"/>
        </p:xfrm>
        <a:graphic>
          <a:graphicData uri="http://schemas.openxmlformats.org/drawingml/2006/table">
            <a:tbl>
              <a:tblPr firstRow="1" bandRow="1">
                <a:tableStyleId>{F5AB1C69-6EDB-4FF4-983F-18BD219EF322}</a:tableStyleId>
              </a:tblPr>
              <a:tblGrid>
                <a:gridCol w="3510599">
                  <a:extLst>
                    <a:ext uri="{9D8B030D-6E8A-4147-A177-3AD203B41FA5}">
                      <a16:colId xmlns:a16="http://schemas.microsoft.com/office/drawing/2014/main" val="3396159568"/>
                    </a:ext>
                  </a:extLst>
                </a:gridCol>
                <a:gridCol w="4449880">
                  <a:extLst>
                    <a:ext uri="{9D8B030D-6E8A-4147-A177-3AD203B41FA5}">
                      <a16:colId xmlns:a16="http://schemas.microsoft.com/office/drawing/2014/main" val="752075605"/>
                    </a:ext>
                  </a:extLst>
                </a:gridCol>
                <a:gridCol w="2236200">
                  <a:extLst>
                    <a:ext uri="{9D8B030D-6E8A-4147-A177-3AD203B41FA5}">
                      <a16:colId xmlns:a16="http://schemas.microsoft.com/office/drawing/2014/main" val="739753808"/>
                    </a:ext>
                  </a:extLst>
                </a:gridCol>
              </a:tblGrid>
              <a:tr h="0">
                <a:tc>
                  <a:txBody>
                    <a:bodyPr/>
                    <a:lstStyle/>
                    <a:p>
                      <a:pPr algn="ctr"/>
                      <a:r>
                        <a:rPr lang="zh-CN" altLang="en-US" sz="1600" dirty="0"/>
                        <a:t>结构体定义</a:t>
                      </a:r>
                    </a:p>
                  </a:txBody>
                  <a:tcPr anchor="ctr"/>
                </a:tc>
                <a:tc>
                  <a:txBody>
                    <a:bodyPr/>
                    <a:lstStyle/>
                    <a:p>
                      <a:pPr algn="ctr"/>
                      <a:r>
                        <a:rPr lang="zh-CN" altLang="en-US" sz="1600" dirty="0"/>
                        <a:t>变量</a:t>
                      </a:r>
                    </a:p>
                  </a:txBody>
                  <a:tcPr anchor="ctr"/>
                </a:tc>
                <a:tc>
                  <a:txBody>
                    <a:bodyPr/>
                    <a:lstStyle/>
                    <a:p>
                      <a:pPr algn="ctr"/>
                      <a:r>
                        <a:rPr lang="zh-CN" altLang="en-US" sz="1600" dirty="0"/>
                        <a:t>说明</a:t>
                      </a:r>
                    </a:p>
                  </a:txBody>
                  <a:tcPr anchor="ctr"/>
                </a:tc>
                <a:extLst>
                  <a:ext uri="{0D108BD9-81ED-4DB2-BD59-A6C34878D82A}">
                    <a16:rowId xmlns:a16="http://schemas.microsoft.com/office/drawing/2014/main" val="1916591449"/>
                  </a:ext>
                </a:extLst>
              </a:tr>
              <a:tr h="370840">
                <a:tc>
                  <a:txBody>
                    <a:bodyPr/>
                    <a:lstStyle/>
                    <a:p>
                      <a:pPr algn="ctr"/>
                      <a:r>
                        <a:rPr lang="en-US" altLang="zh-CN" sz="1600" dirty="0"/>
                        <a:t>typedef struct </a:t>
                      </a:r>
                      <a:r>
                        <a:rPr lang="en-US" altLang="zh-CN" sz="1600" dirty="0" err="1"/>
                        <a:t>clientNodehaha</a:t>
                      </a:r>
                      <a:r>
                        <a:rPr lang="en-US" altLang="zh-CN" sz="1600" dirty="0"/>
                        <a:t>{}</a:t>
                      </a:r>
                      <a:endParaRPr lang="zh-CN" altLang="en-US" sz="1600" dirty="0"/>
                    </a:p>
                  </a:txBody>
                  <a:tcPr anchor="ctr"/>
                </a:tc>
                <a:tc>
                  <a:txBody>
                    <a:bodyPr/>
                    <a:lstStyle/>
                    <a:p>
                      <a:pPr algn="l"/>
                      <a:r>
                        <a:rPr lang="en-US" altLang="zh-CN" sz="1600" dirty="0"/>
                        <a:t>char name[MAXSIZE];//</a:t>
                      </a:r>
                      <a:r>
                        <a:rPr lang="zh-CN" altLang="en-US" sz="1600" dirty="0"/>
                        <a:t>姓名</a:t>
                      </a:r>
                      <a:endParaRPr lang="en-US" altLang="zh-CN" sz="1600" dirty="0"/>
                    </a:p>
                    <a:p>
                      <a:pPr algn="l"/>
                      <a:r>
                        <a:rPr lang="en-US" altLang="zh-CN" sz="1600" dirty="0"/>
                        <a:t>char </a:t>
                      </a:r>
                      <a:r>
                        <a:rPr lang="en-US" altLang="zh-CN" sz="1600" dirty="0" err="1"/>
                        <a:t>ID_num</a:t>
                      </a:r>
                      <a:r>
                        <a:rPr lang="en-US" altLang="zh-CN" sz="1600" dirty="0"/>
                        <a:t>[MAXSIZE];//</a:t>
                      </a:r>
                      <a:r>
                        <a:rPr lang="zh-CN" altLang="en-US" sz="1600" dirty="0"/>
                        <a:t>证件号</a:t>
                      </a:r>
                    </a:p>
                    <a:p>
                      <a:pPr algn="l"/>
                      <a:r>
                        <a:rPr lang="en-US" altLang="zh-CN" sz="1600" dirty="0"/>
                        <a:t>char </a:t>
                      </a:r>
                      <a:r>
                        <a:rPr lang="en-US" altLang="zh-CN" sz="1600" dirty="0" err="1"/>
                        <a:t>flight_num</a:t>
                      </a:r>
                      <a:r>
                        <a:rPr lang="en-US" altLang="zh-CN" sz="1600" dirty="0"/>
                        <a:t>[10];//</a:t>
                      </a:r>
                      <a:r>
                        <a:rPr lang="zh-CN" altLang="en-US" sz="1600" dirty="0"/>
                        <a:t>航班号</a:t>
                      </a:r>
                    </a:p>
                    <a:p>
                      <a:pPr algn="l"/>
                      <a:r>
                        <a:rPr lang="en-US" altLang="zh-CN" sz="1600" dirty="0"/>
                        <a:t>char time[MAXSIZE];//</a:t>
                      </a:r>
                      <a:r>
                        <a:rPr lang="zh-CN" altLang="en-US" sz="1600" dirty="0"/>
                        <a:t>起飞时间</a:t>
                      </a:r>
                    </a:p>
                    <a:p>
                      <a:pPr algn="l"/>
                      <a:r>
                        <a:rPr lang="en-US" altLang="zh-CN" sz="1600" dirty="0"/>
                        <a:t>int </a:t>
                      </a:r>
                      <a:r>
                        <a:rPr lang="en-US" altLang="zh-CN" sz="1600" dirty="0" err="1"/>
                        <a:t>order_num</a:t>
                      </a:r>
                      <a:r>
                        <a:rPr lang="en-US" altLang="zh-CN" sz="1600" dirty="0"/>
                        <a:t>;//</a:t>
                      </a:r>
                      <a:r>
                        <a:rPr lang="zh-CN" altLang="en-US" sz="1600" dirty="0"/>
                        <a:t>订单号</a:t>
                      </a:r>
                    </a:p>
                    <a:p>
                      <a:pPr algn="l"/>
                      <a:r>
                        <a:rPr lang="en-US" altLang="zh-CN" sz="1600" dirty="0"/>
                        <a:t>int </a:t>
                      </a:r>
                      <a:r>
                        <a:rPr lang="en-US" altLang="zh-CN" sz="1600" dirty="0" err="1"/>
                        <a:t>amout</a:t>
                      </a:r>
                      <a:r>
                        <a:rPr lang="en-US" altLang="zh-CN" sz="1600" dirty="0"/>
                        <a:t>;//</a:t>
                      </a:r>
                      <a:r>
                        <a:rPr lang="zh-CN" altLang="en-US" sz="1600" dirty="0"/>
                        <a:t>订票数量</a:t>
                      </a:r>
                    </a:p>
                    <a:p>
                      <a:pPr algn="l"/>
                      <a:r>
                        <a:rPr lang="en-US" altLang="zh-CN" sz="1600" dirty="0"/>
                        <a:t>int rank;//</a:t>
                      </a:r>
                      <a:r>
                        <a:rPr lang="zh-CN" altLang="en-US" sz="1600" dirty="0"/>
                        <a:t>舱位等级 </a:t>
                      </a:r>
                    </a:p>
                  </a:txBody>
                  <a:tcPr anchor="ctr"/>
                </a:tc>
                <a:tc>
                  <a:txBody>
                    <a:bodyPr/>
                    <a:lstStyle/>
                    <a:p>
                      <a:pPr algn="ctr"/>
                      <a:r>
                        <a:rPr lang="zh-CN" altLang="en-US" sz="1600" dirty="0"/>
                        <a:t>用带头结点双向链表，创建订票客户名单</a:t>
                      </a:r>
                    </a:p>
                  </a:txBody>
                  <a:tcPr anchor="ctr"/>
                </a:tc>
                <a:extLst>
                  <a:ext uri="{0D108BD9-81ED-4DB2-BD59-A6C34878D82A}">
                    <a16:rowId xmlns:a16="http://schemas.microsoft.com/office/drawing/2014/main" val="3144811794"/>
                  </a:ext>
                </a:extLst>
              </a:tr>
              <a:tr h="370840">
                <a:tc>
                  <a:txBody>
                    <a:bodyPr/>
                    <a:lstStyle/>
                    <a:p>
                      <a:pPr algn="ctr"/>
                      <a:r>
                        <a:rPr lang="en-US" altLang="zh-CN" sz="1600" dirty="0"/>
                        <a:t>typedef struct </a:t>
                      </a:r>
                      <a:r>
                        <a:rPr lang="en-US" altLang="zh-CN" sz="1600" dirty="0" err="1"/>
                        <a:t>waitNode</a:t>
                      </a:r>
                      <a:r>
                        <a:rPr lang="en-US" altLang="zh-CN" sz="1600" dirty="0"/>
                        <a:t>{}</a:t>
                      </a:r>
                      <a:endParaRPr lang="zh-CN" altLang="en-US" sz="1600" dirty="0"/>
                    </a:p>
                  </a:txBody>
                  <a:tcPr anchor="ctr"/>
                </a:tc>
                <a:tc>
                  <a:txBody>
                    <a:bodyPr/>
                    <a:lstStyle/>
                    <a:p>
                      <a:pPr algn="l"/>
                      <a:r>
                        <a:rPr lang="en-US" altLang="zh-CN" sz="1600" dirty="0"/>
                        <a:t>char name[MAXSIZE];//</a:t>
                      </a:r>
                      <a:r>
                        <a:rPr lang="zh-CN" altLang="en-US" sz="1600" dirty="0"/>
                        <a:t>姓名</a:t>
                      </a:r>
                    </a:p>
                    <a:p>
                      <a:pPr algn="l"/>
                      <a:r>
                        <a:rPr lang="en-US" altLang="zh-CN" sz="1600" dirty="0"/>
                        <a:t>char </a:t>
                      </a:r>
                      <a:r>
                        <a:rPr lang="en-US" altLang="zh-CN" sz="1600" dirty="0" err="1"/>
                        <a:t>ID_num</a:t>
                      </a:r>
                      <a:r>
                        <a:rPr lang="en-US" altLang="zh-CN" sz="1600" dirty="0"/>
                        <a:t>[MAXSIZE];//</a:t>
                      </a:r>
                      <a:r>
                        <a:rPr lang="zh-CN" altLang="en-US" sz="1600" dirty="0"/>
                        <a:t>证件号</a:t>
                      </a:r>
                    </a:p>
                    <a:p>
                      <a:pPr algn="l"/>
                      <a:r>
                        <a:rPr lang="en-US" altLang="zh-CN" sz="1600" dirty="0"/>
                        <a:t>int </a:t>
                      </a:r>
                      <a:r>
                        <a:rPr lang="en-US" altLang="zh-CN" sz="1600" dirty="0" err="1"/>
                        <a:t>amout</a:t>
                      </a:r>
                      <a:r>
                        <a:rPr lang="en-US" altLang="zh-CN" sz="1600" dirty="0"/>
                        <a:t>;//</a:t>
                      </a:r>
                      <a:r>
                        <a:rPr lang="zh-CN" altLang="en-US" sz="1600" dirty="0"/>
                        <a:t>订票数量</a:t>
                      </a:r>
                    </a:p>
                  </a:txBody>
                  <a:tcPr anchor="ctr"/>
                </a:tc>
                <a:tc>
                  <a:txBody>
                    <a:bodyPr/>
                    <a:lstStyle/>
                    <a:p>
                      <a:pPr algn="ctr"/>
                      <a:r>
                        <a:rPr lang="zh-CN" altLang="en-US" sz="1600" dirty="0"/>
                        <a:t>用带头结点单链表，创建等待候补客户名单</a:t>
                      </a:r>
                    </a:p>
                  </a:txBody>
                  <a:tcPr anchor="ctr"/>
                </a:tc>
                <a:extLst>
                  <a:ext uri="{0D108BD9-81ED-4DB2-BD59-A6C34878D82A}">
                    <a16:rowId xmlns:a16="http://schemas.microsoft.com/office/drawing/2014/main" val="3663954344"/>
                  </a:ext>
                </a:extLst>
              </a:tr>
              <a:tr h="370840">
                <a:tc>
                  <a:txBody>
                    <a:bodyPr/>
                    <a:lstStyle/>
                    <a:p>
                      <a:pPr algn="ctr"/>
                      <a:r>
                        <a:rPr lang="en-US" altLang="zh-CN" sz="1600" dirty="0"/>
                        <a:t>typedef struct Flight{}</a:t>
                      </a:r>
                      <a:endParaRPr lang="zh-CN" altLang="en-US" sz="1600" dirty="0"/>
                    </a:p>
                  </a:txBody>
                  <a:tcPr anchor="ctr"/>
                </a:tc>
                <a:tc>
                  <a:txBody>
                    <a:bodyPr/>
                    <a:lstStyle/>
                    <a:p>
                      <a:pPr algn="l"/>
                      <a:r>
                        <a:rPr lang="en-US" altLang="zh-CN" sz="1600" dirty="0"/>
                        <a:t>char destination[MAXSIZE];//</a:t>
                      </a:r>
                      <a:r>
                        <a:rPr lang="zh-CN" altLang="en-US" sz="1600" dirty="0"/>
                        <a:t>终点站 </a:t>
                      </a:r>
                    </a:p>
                    <a:p>
                      <a:pPr algn="l"/>
                      <a:r>
                        <a:rPr lang="en-US" altLang="zh-CN" sz="1600" dirty="0"/>
                        <a:t>char </a:t>
                      </a:r>
                      <a:r>
                        <a:rPr lang="en-US" altLang="zh-CN" sz="1600" dirty="0" err="1"/>
                        <a:t>flightId</a:t>
                      </a:r>
                      <a:r>
                        <a:rPr lang="en-US" altLang="zh-CN" sz="1600" dirty="0"/>
                        <a:t>[MAXSIZE];//</a:t>
                      </a:r>
                      <a:r>
                        <a:rPr lang="zh-CN" altLang="en-US" sz="1600" dirty="0"/>
                        <a:t>航班名 ，唯一 </a:t>
                      </a:r>
                    </a:p>
                    <a:p>
                      <a:pPr algn="l"/>
                      <a:r>
                        <a:rPr lang="en-US" altLang="zh-CN" sz="1600" dirty="0"/>
                        <a:t>char </a:t>
                      </a:r>
                      <a:r>
                        <a:rPr lang="en-US" altLang="zh-CN" sz="1600" dirty="0" err="1"/>
                        <a:t>planeId</a:t>
                      </a:r>
                      <a:r>
                        <a:rPr lang="en-US" altLang="zh-CN" sz="1600" dirty="0"/>
                        <a:t>[MAXSIZE];//</a:t>
                      </a:r>
                      <a:r>
                        <a:rPr lang="zh-CN" altLang="en-US" sz="1600" dirty="0"/>
                        <a:t>飞机号 </a:t>
                      </a:r>
                    </a:p>
                    <a:p>
                      <a:pPr algn="l"/>
                      <a:r>
                        <a:rPr lang="en-US" altLang="zh-CN" sz="1600" dirty="0"/>
                        <a:t>char time[MAXSIZE];//</a:t>
                      </a:r>
                      <a:r>
                        <a:rPr lang="zh-CN" altLang="en-US" sz="1600" dirty="0"/>
                        <a:t>起飞时间 </a:t>
                      </a:r>
                    </a:p>
                    <a:p>
                      <a:pPr algn="l"/>
                      <a:r>
                        <a:rPr lang="en-US" altLang="zh-CN" sz="1600" dirty="0"/>
                        <a:t>float money;//</a:t>
                      </a:r>
                      <a:r>
                        <a:rPr lang="zh-CN" altLang="en-US" sz="1600" dirty="0"/>
                        <a:t>票价</a:t>
                      </a:r>
                      <a:endParaRPr lang="en-US" altLang="zh-CN" sz="1600" dirty="0"/>
                    </a:p>
                    <a:p>
                      <a:pPr algn="l"/>
                      <a:r>
                        <a:rPr lang="en-US" altLang="zh-CN" sz="1600" dirty="0"/>
                        <a:t>int num;//</a:t>
                      </a:r>
                      <a:r>
                        <a:rPr lang="zh-CN" altLang="en-US" sz="1600" dirty="0"/>
                        <a:t>乘员余额 </a:t>
                      </a:r>
                    </a:p>
                    <a:p>
                      <a:pPr algn="l"/>
                      <a:r>
                        <a:rPr lang="en-US" altLang="zh-CN" sz="1600" dirty="0"/>
                        <a:t>int tickets;//</a:t>
                      </a:r>
                      <a:r>
                        <a:rPr lang="zh-CN" altLang="en-US" sz="1600" dirty="0"/>
                        <a:t>余票量</a:t>
                      </a:r>
                    </a:p>
                    <a:p>
                      <a:pPr algn="l"/>
                      <a:r>
                        <a:rPr lang="en-US" altLang="zh-CN" sz="1600" dirty="0" err="1"/>
                        <a:t>clientListL</a:t>
                      </a:r>
                      <a:r>
                        <a:rPr lang="en-US" altLang="zh-CN" sz="1600" dirty="0"/>
                        <a:t> </a:t>
                      </a:r>
                      <a:r>
                        <a:rPr lang="en-US" altLang="zh-CN" sz="1600" dirty="0" err="1"/>
                        <a:t>CLientc</a:t>
                      </a:r>
                      <a:r>
                        <a:rPr lang="en-US" altLang="zh-CN" sz="1600" dirty="0"/>
                        <a:t>;//</a:t>
                      </a:r>
                      <a:r>
                        <a:rPr lang="zh-CN" altLang="en-US" sz="1600" dirty="0"/>
                        <a:t>已订票客户名单 </a:t>
                      </a:r>
                    </a:p>
                    <a:p>
                      <a:pPr algn="l"/>
                      <a:r>
                        <a:rPr lang="en-US" altLang="zh-CN" sz="1600" dirty="0" err="1"/>
                        <a:t>waitPtr</a:t>
                      </a:r>
                      <a:r>
                        <a:rPr lang="en-US" altLang="zh-CN" sz="1600" dirty="0"/>
                        <a:t> </a:t>
                      </a:r>
                      <a:r>
                        <a:rPr lang="en-US" altLang="zh-CN" sz="1600" dirty="0" err="1"/>
                        <a:t>wqueue</a:t>
                      </a:r>
                      <a:r>
                        <a:rPr lang="en-US" altLang="zh-CN" sz="1600" dirty="0"/>
                        <a:t>;//</a:t>
                      </a:r>
                      <a:r>
                        <a:rPr lang="zh-CN" altLang="en-US" sz="1600" dirty="0"/>
                        <a:t>等候替补的客户名单 </a:t>
                      </a:r>
                    </a:p>
                  </a:txBody>
                  <a:tcPr anchor="ctr"/>
                </a:tc>
                <a:tc>
                  <a:txBody>
                    <a:bodyPr/>
                    <a:lstStyle/>
                    <a:p>
                      <a:pPr algn="ctr"/>
                      <a:r>
                        <a:rPr lang="zh-CN" altLang="en-US" sz="1600" dirty="0"/>
                        <a:t>用带头结点的单链表，创建航班总信息链表</a:t>
                      </a:r>
                    </a:p>
                  </a:txBody>
                  <a:tcPr anchor="ctr"/>
                </a:tc>
                <a:extLst>
                  <a:ext uri="{0D108BD9-81ED-4DB2-BD59-A6C34878D82A}">
                    <a16:rowId xmlns:a16="http://schemas.microsoft.com/office/drawing/2014/main" val="1041547419"/>
                  </a:ext>
                </a:extLst>
              </a:tr>
            </a:tbl>
          </a:graphicData>
        </a:graphic>
      </p:graphicFrame>
    </p:spTree>
    <p:extLst>
      <p:ext uri="{BB962C8B-B14F-4D97-AF65-F5344CB8AC3E}">
        <p14:creationId xmlns:p14="http://schemas.microsoft.com/office/powerpoint/2010/main" val="3816228111"/>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432173"/>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2">
            <a:extLst>
              <a:ext uri="{FF2B5EF4-FFF2-40B4-BE49-F238E27FC236}">
                <a16:creationId xmlns:a16="http://schemas.microsoft.com/office/drawing/2014/main" id="{D887013F-CAC6-4E05-9DE0-4DB9C9E2FFA2}"/>
              </a:ext>
            </a:extLst>
          </p:cNvPr>
          <p:cNvGraphicFramePr>
            <a:graphicFrameLocks noGrp="1"/>
          </p:cNvGraphicFramePr>
          <p:nvPr>
            <p:extLst>
              <p:ext uri="{D42A27DB-BD31-4B8C-83A1-F6EECF244321}">
                <p14:modId xmlns:p14="http://schemas.microsoft.com/office/powerpoint/2010/main" val="270498715"/>
              </p:ext>
            </p:extLst>
          </p:nvPr>
        </p:nvGraphicFramePr>
        <p:xfrm>
          <a:off x="1186872" y="1560173"/>
          <a:ext cx="9818255" cy="3537780"/>
        </p:xfrm>
        <a:graphic>
          <a:graphicData uri="http://schemas.openxmlformats.org/drawingml/2006/table">
            <a:tbl>
              <a:tblPr firstRow="1" bandRow="1">
                <a:tableStyleId>{F5AB1C69-6EDB-4FF4-983F-18BD219EF322}</a:tableStyleId>
              </a:tblPr>
              <a:tblGrid>
                <a:gridCol w="5589107">
                  <a:extLst>
                    <a:ext uri="{9D8B030D-6E8A-4147-A177-3AD203B41FA5}">
                      <a16:colId xmlns:a16="http://schemas.microsoft.com/office/drawing/2014/main" val="4139275879"/>
                    </a:ext>
                  </a:extLst>
                </a:gridCol>
                <a:gridCol w="4229148">
                  <a:extLst>
                    <a:ext uri="{9D8B030D-6E8A-4147-A177-3AD203B41FA5}">
                      <a16:colId xmlns:a16="http://schemas.microsoft.com/office/drawing/2014/main" val="2312898521"/>
                    </a:ext>
                  </a:extLst>
                </a:gridCol>
              </a:tblGrid>
              <a:tr h="451524">
                <a:tc>
                  <a:txBody>
                    <a:bodyPr/>
                    <a:lstStyle/>
                    <a:p>
                      <a:pPr algn="ctr"/>
                      <a:r>
                        <a:rPr lang="zh-CN" altLang="en-US" dirty="0"/>
                        <a:t>相关链表函数</a:t>
                      </a:r>
                    </a:p>
                  </a:txBody>
                  <a:tcPr/>
                </a:tc>
                <a:tc>
                  <a:txBody>
                    <a:bodyPr/>
                    <a:lstStyle/>
                    <a:p>
                      <a:pPr algn="ctr"/>
                      <a:r>
                        <a:rPr lang="zh-CN" altLang="en-US" dirty="0"/>
                        <a:t>说明</a:t>
                      </a:r>
                    </a:p>
                  </a:txBody>
                  <a:tcPr/>
                </a:tc>
                <a:extLst>
                  <a:ext uri="{0D108BD9-81ED-4DB2-BD59-A6C34878D82A}">
                    <a16:rowId xmlns:a16="http://schemas.microsoft.com/office/drawing/2014/main" val="4247016105"/>
                  </a:ext>
                </a:extLst>
              </a:tr>
              <a:tr h="451524">
                <a:tc>
                  <a:txBody>
                    <a:bodyPr/>
                    <a:lstStyle/>
                    <a:p>
                      <a:r>
                        <a:rPr lang="en-US" altLang="zh-CN" dirty="0"/>
                        <a:t>Status </a:t>
                      </a:r>
                      <a:r>
                        <a:rPr lang="en-US" altLang="zh-CN" dirty="0" err="1"/>
                        <a:t>inItFlight</a:t>
                      </a:r>
                      <a:r>
                        <a:rPr lang="en-US" altLang="zh-CN" dirty="0"/>
                        <a:t>(</a:t>
                      </a:r>
                      <a:r>
                        <a:rPr lang="en-US" altLang="zh-CN" dirty="0" err="1"/>
                        <a:t>flightList</a:t>
                      </a:r>
                      <a:r>
                        <a:rPr lang="en-US" altLang="zh-CN" dirty="0"/>
                        <a:t> &amp;F)</a:t>
                      </a:r>
                      <a:endParaRPr lang="zh-CN" altLang="en-US" dirty="0"/>
                    </a:p>
                  </a:txBody>
                  <a:tcPr/>
                </a:tc>
                <a:tc>
                  <a:txBody>
                    <a:bodyPr/>
                    <a:lstStyle/>
                    <a:p>
                      <a:pPr algn="ctr"/>
                      <a:r>
                        <a:rPr lang="zh-CN" altLang="en-US" dirty="0"/>
                        <a:t>初始化航班列表</a:t>
                      </a:r>
                    </a:p>
                  </a:txBody>
                  <a:tcPr anchor="ctr"/>
                </a:tc>
                <a:extLst>
                  <a:ext uri="{0D108BD9-81ED-4DB2-BD59-A6C34878D82A}">
                    <a16:rowId xmlns:a16="http://schemas.microsoft.com/office/drawing/2014/main" val="1216124845"/>
                  </a:ext>
                </a:extLst>
              </a:tr>
              <a:tr h="451524">
                <a:tc>
                  <a:txBody>
                    <a:bodyPr/>
                    <a:lstStyle/>
                    <a:p>
                      <a:r>
                        <a:rPr lang="en-US" altLang="zh-CN" dirty="0"/>
                        <a:t>Status </a:t>
                      </a:r>
                      <a:r>
                        <a:rPr lang="en-US" altLang="zh-CN" dirty="0" err="1"/>
                        <a:t>init_passengerList</a:t>
                      </a:r>
                      <a:r>
                        <a:rPr lang="en-US" altLang="zh-CN" dirty="0"/>
                        <a:t>(</a:t>
                      </a:r>
                      <a:r>
                        <a:rPr lang="en-US" altLang="zh-CN" dirty="0" err="1"/>
                        <a:t>clientListL</a:t>
                      </a:r>
                      <a:r>
                        <a:rPr lang="en-US" altLang="zh-CN" dirty="0"/>
                        <a:t> &amp;</a:t>
                      </a:r>
                      <a:r>
                        <a:rPr lang="en-US" altLang="zh-CN" dirty="0" err="1"/>
                        <a:t>CLient</a:t>
                      </a:r>
                      <a:r>
                        <a:rPr lang="en-US" altLang="zh-CN" dirty="0"/>
                        <a:t>)</a:t>
                      </a:r>
                      <a:endParaRPr lang="zh-CN" altLang="en-US" dirty="0"/>
                    </a:p>
                  </a:txBody>
                  <a:tcPr/>
                </a:tc>
                <a:tc>
                  <a:txBody>
                    <a:bodyPr/>
                    <a:lstStyle/>
                    <a:p>
                      <a:pPr algn="ctr"/>
                      <a:r>
                        <a:rPr lang="zh-CN" altLang="en-US" dirty="0"/>
                        <a:t>初始化乘客链表</a:t>
                      </a:r>
                    </a:p>
                  </a:txBody>
                  <a:tcPr anchor="ctr"/>
                </a:tc>
                <a:extLst>
                  <a:ext uri="{0D108BD9-81ED-4DB2-BD59-A6C34878D82A}">
                    <a16:rowId xmlns:a16="http://schemas.microsoft.com/office/drawing/2014/main" val="574967802"/>
                  </a:ext>
                </a:extLst>
              </a:tr>
              <a:tr h="451524">
                <a:tc>
                  <a:txBody>
                    <a:bodyPr/>
                    <a:lstStyle/>
                    <a:p>
                      <a:r>
                        <a:rPr lang="en-US" altLang="zh-CN" dirty="0"/>
                        <a:t>Status </a:t>
                      </a:r>
                      <a:r>
                        <a:rPr lang="en-US" altLang="zh-CN" dirty="0" err="1"/>
                        <a:t>init_waitQueue</a:t>
                      </a:r>
                      <a:r>
                        <a:rPr lang="en-US" altLang="zh-CN" dirty="0"/>
                        <a:t>(</a:t>
                      </a:r>
                      <a:r>
                        <a:rPr lang="en-US" altLang="zh-CN" dirty="0" err="1"/>
                        <a:t>waitPtr</a:t>
                      </a:r>
                      <a:r>
                        <a:rPr lang="en-US" altLang="zh-CN" dirty="0"/>
                        <a:t> &amp;Q)</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初始化候补乘客链表</a:t>
                      </a:r>
                      <a:endParaRPr lang="en-US" altLang="zh-CN" dirty="0"/>
                    </a:p>
                  </a:txBody>
                  <a:tcPr anchor="ctr"/>
                </a:tc>
                <a:extLst>
                  <a:ext uri="{0D108BD9-81ED-4DB2-BD59-A6C34878D82A}">
                    <a16:rowId xmlns:a16="http://schemas.microsoft.com/office/drawing/2014/main" val="715265268"/>
                  </a:ext>
                </a:extLst>
              </a:tr>
              <a:tr h="451524">
                <a:tc>
                  <a:txBody>
                    <a:bodyPr/>
                    <a:lstStyle/>
                    <a:p>
                      <a:r>
                        <a:rPr lang="en-US" altLang="zh-CN" dirty="0" err="1"/>
                        <a:t>flightList</a:t>
                      </a:r>
                      <a:r>
                        <a:rPr lang="en-US" altLang="zh-CN" dirty="0"/>
                        <a:t> </a:t>
                      </a:r>
                      <a:r>
                        <a:rPr lang="en-US" altLang="zh-CN" dirty="0" err="1"/>
                        <a:t>creat_Flight</a:t>
                      </a:r>
                      <a:r>
                        <a:rPr lang="en-US" altLang="zh-CN" dirty="0"/>
                        <a:t>(char *</a:t>
                      </a:r>
                      <a:r>
                        <a:rPr lang="en-US" altLang="zh-CN" dirty="0" err="1"/>
                        <a:t>des,char</a:t>
                      </a:r>
                      <a:r>
                        <a:rPr lang="en-US" altLang="zh-CN" dirty="0"/>
                        <a:t> *</a:t>
                      </a:r>
                      <a:r>
                        <a:rPr lang="en-US" altLang="zh-CN" dirty="0" err="1"/>
                        <a:t>fid,char</a:t>
                      </a:r>
                      <a:r>
                        <a:rPr lang="en-US" altLang="zh-CN" dirty="0"/>
                        <a:t> *</a:t>
                      </a:r>
                      <a:r>
                        <a:rPr lang="en-US" altLang="zh-CN" dirty="0" err="1"/>
                        <a:t>pid,char</a:t>
                      </a:r>
                      <a:r>
                        <a:rPr lang="en-US" altLang="zh-CN" dirty="0"/>
                        <a:t> *</a:t>
                      </a:r>
                      <a:r>
                        <a:rPr lang="en-US" altLang="zh-CN" dirty="0" err="1"/>
                        <a:t>time,float</a:t>
                      </a:r>
                      <a:r>
                        <a:rPr lang="en-US" altLang="zh-CN" dirty="0"/>
                        <a:t> </a:t>
                      </a:r>
                      <a:r>
                        <a:rPr lang="en-US" altLang="zh-CN" dirty="0" err="1"/>
                        <a:t>money,int</a:t>
                      </a:r>
                      <a:r>
                        <a:rPr lang="en-US" altLang="zh-CN" dirty="0"/>
                        <a:t> </a:t>
                      </a:r>
                      <a:r>
                        <a:rPr lang="en-US" altLang="zh-CN" dirty="0" err="1"/>
                        <a:t>num,int</a:t>
                      </a:r>
                      <a:r>
                        <a:rPr lang="en-US" altLang="zh-CN" dirty="0"/>
                        <a:t> tickets)</a:t>
                      </a:r>
                      <a:endParaRPr lang="zh-CN" altLang="en-US" dirty="0"/>
                    </a:p>
                  </a:txBody>
                  <a:tcPr/>
                </a:tc>
                <a:tc>
                  <a:txBody>
                    <a:bodyPr/>
                    <a:lstStyle/>
                    <a:p>
                      <a:pPr algn="ctr"/>
                      <a:r>
                        <a:rPr lang="zh-CN" altLang="en-US" dirty="0"/>
                        <a:t>创建航班结点</a:t>
                      </a:r>
                    </a:p>
                  </a:txBody>
                  <a:tcPr anchor="ctr"/>
                </a:tc>
                <a:extLst>
                  <a:ext uri="{0D108BD9-81ED-4DB2-BD59-A6C34878D82A}">
                    <a16:rowId xmlns:a16="http://schemas.microsoft.com/office/drawing/2014/main" val="1499608061"/>
                  </a:ext>
                </a:extLst>
              </a:tr>
              <a:tr h="451524">
                <a:tc>
                  <a:txBody>
                    <a:bodyPr/>
                    <a:lstStyle/>
                    <a:p>
                      <a:r>
                        <a:rPr lang="en-US" altLang="zh-CN" dirty="0" err="1"/>
                        <a:t>clientListL</a:t>
                      </a:r>
                      <a:r>
                        <a:rPr lang="en-US" altLang="zh-CN" dirty="0"/>
                        <a:t> </a:t>
                      </a:r>
                      <a:r>
                        <a:rPr lang="en-US" altLang="zh-CN" dirty="0" err="1"/>
                        <a:t>creat_client</a:t>
                      </a:r>
                      <a:r>
                        <a:rPr lang="en-US" altLang="zh-CN" dirty="0"/>
                        <a:t>(char *</a:t>
                      </a:r>
                      <a:r>
                        <a:rPr lang="en-US" altLang="zh-CN" dirty="0" err="1"/>
                        <a:t>name,char</a:t>
                      </a:r>
                      <a:r>
                        <a:rPr lang="en-US" altLang="zh-CN" dirty="0"/>
                        <a:t> *</a:t>
                      </a:r>
                      <a:r>
                        <a:rPr lang="en-US" altLang="zh-CN" dirty="0" err="1"/>
                        <a:t>ID_num,char</a:t>
                      </a:r>
                      <a:r>
                        <a:rPr lang="en-US" altLang="zh-CN" dirty="0"/>
                        <a:t> *</a:t>
                      </a:r>
                      <a:r>
                        <a:rPr lang="en-US" altLang="zh-CN" dirty="0" err="1"/>
                        <a:t>flight_num,char</a:t>
                      </a:r>
                      <a:r>
                        <a:rPr lang="en-US" altLang="zh-CN" dirty="0"/>
                        <a:t> *</a:t>
                      </a:r>
                      <a:r>
                        <a:rPr lang="en-US" altLang="zh-CN" dirty="0" err="1"/>
                        <a:t>time,int</a:t>
                      </a:r>
                      <a:r>
                        <a:rPr lang="en-US" altLang="zh-CN" dirty="0"/>
                        <a:t> </a:t>
                      </a:r>
                      <a:r>
                        <a:rPr lang="en-US" altLang="zh-CN" dirty="0" err="1"/>
                        <a:t>order_num,int</a:t>
                      </a:r>
                      <a:r>
                        <a:rPr lang="en-US" altLang="zh-CN" dirty="0"/>
                        <a:t> </a:t>
                      </a:r>
                      <a:r>
                        <a:rPr lang="en-US" altLang="zh-CN" dirty="0" err="1"/>
                        <a:t>amout,int</a:t>
                      </a:r>
                      <a:r>
                        <a:rPr lang="en-US" altLang="zh-CN" dirty="0"/>
                        <a:t> rank)</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创建乘客结点</a:t>
                      </a:r>
                      <a:endParaRPr lang="en-US" altLang="zh-CN" dirty="0"/>
                    </a:p>
                  </a:txBody>
                  <a:tcPr anchor="ctr"/>
                </a:tc>
                <a:extLst>
                  <a:ext uri="{0D108BD9-81ED-4DB2-BD59-A6C34878D82A}">
                    <a16:rowId xmlns:a16="http://schemas.microsoft.com/office/drawing/2014/main" val="2556814510"/>
                  </a:ext>
                </a:extLst>
              </a:tr>
              <a:tr h="451524">
                <a:tc>
                  <a:txBody>
                    <a:bodyPr/>
                    <a:lstStyle/>
                    <a:p>
                      <a:r>
                        <a:rPr lang="en-US" altLang="zh-CN" dirty="0"/>
                        <a:t>Status </a:t>
                      </a:r>
                      <a:r>
                        <a:rPr lang="en-US" altLang="zh-CN" dirty="0" err="1"/>
                        <a:t>insert_flight</a:t>
                      </a:r>
                      <a:r>
                        <a:rPr lang="en-US" altLang="zh-CN" dirty="0"/>
                        <a:t>(Flight *&amp;h, Flight *p)</a:t>
                      </a:r>
                      <a:endParaRPr lang="zh-CN" altLang="en-US" dirty="0"/>
                    </a:p>
                  </a:txBody>
                  <a:tcPr/>
                </a:tc>
                <a:tc>
                  <a:txBody>
                    <a:bodyPr/>
                    <a:lstStyle/>
                    <a:p>
                      <a:pPr algn="ctr"/>
                      <a:r>
                        <a:rPr lang="zh-CN" altLang="en-US" dirty="0"/>
                        <a:t>在航班总信息链表中插入新航班信息</a:t>
                      </a:r>
                    </a:p>
                  </a:txBody>
                  <a:tcPr anchor="ctr"/>
                </a:tc>
                <a:extLst>
                  <a:ext uri="{0D108BD9-81ED-4DB2-BD59-A6C34878D82A}">
                    <a16:rowId xmlns:a16="http://schemas.microsoft.com/office/drawing/2014/main" val="748270201"/>
                  </a:ext>
                </a:extLst>
              </a:tr>
            </a:tbl>
          </a:graphicData>
        </a:graphic>
      </p:graphicFrame>
    </p:spTree>
    <p:extLst>
      <p:ext uri="{BB962C8B-B14F-4D97-AF65-F5344CB8AC3E}">
        <p14:creationId xmlns:p14="http://schemas.microsoft.com/office/powerpoint/2010/main" val="422511095"/>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432173"/>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2">
            <a:extLst>
              <a:ext uri="{FF2B5EF4-FFF2-40B4-BE49-F238E27FC236}">
                <a16:creationId xmlns:a16="http://schemas.microsoft.com/office/drawing/2014/main" id="{D887013F-CAC6-4E05-9DE0-4DB9C9E2FFA2}"/>
              </a:ext>
            </a:extLst>
          </p:cNvPr>
          <p:cNvGraphicFramePr>
            <a:graphicFrameLocks noGrp="1"/>
          </p:cNvGraphicFramePr>
          <p:nvPr>
            <p:extLst>
              <p:ext uri="{D42A27DB-BD31-4B8C-83A1-F6EECF244321}">
                <p14:modId xmlns:p14="http://schemas.microsoft.com/office/powerpoint/2010/main" val="3934354554"/>
              </p:ext>
            </p:extLst>
          </p:nvPr>
        </p:nvGraphicFramePr>
        <p:xfrm>
          <a:off x="1302460" y="1578646"/>
          <a:ext cx="9587079" cy="3274812"/>
        </p:xfrm>
        <a:graphic>
          <a:graphicData uri="http://schemas.openxmlformats.org/drawingml/2006/table">
            <a:tbl>
              <a:tblPr firstRow="1" bandRow="1">
                <a:tableStyleId>{F5AB1C69-6EDB-4FF4-983F-18BD219EF322}</a:tableStyleId>
              </a:tblPr>
              <a:tblGrid>
                <a:gridCol w="4941189">
                  <a:extLst>
                    <a:ext uri="{9D8B030D-6E8A-4147-A177-3AD203B41FA5}">
                      <a16:colId xmlns:a16="http://schemas.microsoft.com/office/drawing/2014/main" val="4139275879"/>
                    </a:ext>
                  </a:extLst>
                </a:gridCol>
                <a:gridCol w="4645890">
                  <a:extLst>
                    <a:ext uri="{9D8B030D-6E8A-4147-A177-3AD203B41FA5}">
                      <a16:colId xmlns:a16="http://schemas.microsoft.com/office/drawing/2014/main" val="2312898521"/>
                    </a:ext>
                  </a:extLst>
                </a:gridCol>
              </a:tblGrid>
              <a:tr h="451524">
                <a:tc>
                  <a:txBody>
                    <a:bodyPr/>
                    <a:lstStyle/>
                    <a:p>
                      <a:pPr algn="ctr"/>
                      <a:r>
                        <a:rPr lang="zh-CN" altLang="en-US" dirty="0"/>
                        <a:t>相关链表函数</a:t>
                      </a:r>
                    </a:p>
                  </a:txBody>
                  <a:tcPr/>
                </a:tc>
                <a:tc>
                  <a:txBody>
                    <a:bodyPr/>
                    <a:lstStyle/>
                    <a:p>
                      <a:pPr algn="ctr"/>
                      <a:r>
                        <a:rPr lang="zh-CN" altLang="en-US" dirty="0"/>
                        <a:t>说明</a:t>
                      </a:r>
                    </a:p>
                  </a:txBody>
                  <a:tcPr/>
                </a:tc>
                <a:extLst>
                  <a:ext uri="{0D108BD9-81ED-4DB2-BD59-A6C34878D82A}">
                    <a16:rowId xmlns:a16="http://schemas.microsoft.com/office/drawing/2014/main" val="4247016105"/>
                  </a:ext>
                </a:extLst>
              </a:tr>
              <a:tr h="4515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Status </a:t>
                      </a:r>
                      <a:r>
                        <a:rPr lang="en-US" altLang="zh-CN" dirty="0" err="1"/>
                        <a:t>insert_clientList</a:t>
                      </a:r>
                      <a:r>
                        <a:rPr lang="en-US" altLang="zh-CN" dirty="0"/>
                        <a:t>(</a:t>
                      </a:r>
                      <a:r>
                        <a:rPr lang="en-US" altLang="zh-CN" dirty="0" err="1"/>
                        <a:t>clientListL</a:t>
                      </a:r>
                      <a:r>
                        <a:rPr lang="en-US" altLang="zh-CN" dirty="0"/>
                        <a:t> &amp;</a:t>
                      </a:r>
                      <a:r>
                        <a:rPr lang="en-US" altLang="zh-CN" dirty="0" err="1"/>
                        <a:t>totalList,clientListL</a:t>
                      </a:r>
                      <a:r>
                        <a:rPr lang="en-US" altLang="zh-CN" dirty="0"/>
                        <a:t> &amp;cp)</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在乘客链表中插入新结点</a:t>
                      </a:r>
                      <a:endParaRPr lang="en-US" altLang="zh-CN" dirty="0"/>
                    </a:p>
                    <a:p>
                      <a:pPr algn="ctr"/>
                      <a:endParaRPr lang="zh-CN" altLang="en-US" dirty="0"/>
                    </a:p>
                  </a:txBody>
                  <a:tcPr anchor="ctr"/>
                </a:tc>
                <a:extLst>
                  <a:ext uri="{0D108BD9-81ED-4DB2-BD59-A6C34878D82A}">
                    <a16:rowId xmlns:a16="http://schemas.microsoft.com/office/drawing/2014/main" val="1254412168"/>
                  </a:ext>
                </a:extLst>
              </a:tr>
              <a:tr h="451524">
                <a:tc>
                  <a:txBody>
                    <a:bodyPr/>
                    <a:lstStyle/>
                    <a:p>
                      <a:r>
                        <a:rPr lang="en-US" altLang="zh-CN" dirty="0"/>
                        <a:t>Status </a:t>
                      </a:r>
                      <a:r>
                        <a:rPr lang="en-US" altLang="zh-CN" dirty="0" err="1"/>
                        <a:t>en_waitQueue</a:t>
                      </a:r>
                      <a:r>
                        <a:rPr lang="en-US" altLang="zh-CN" dirty="0"/>
                        <a:t>(</a:t>
                      </a:r>
                      <a:r>
                        <a:rPr lang="en-US" altLang="zh-CN" dirty="0" err="1"/>
                        <a:t>waitPtr</a:t>
                      </a:r>
                      <a:r>
                        <a:rPr lang="en-US" altLang="zh-CN" dirty="0"/>
                        <a:t> &amp;</a:t>
                      </a:r>
                      <a:r>
                        <a:rPr lang="en-US" altLang="zh-CN" dirty="0" err="1"/>
                        <a:t>wqueue,char</a:t>
                      </a:r>
                      <a:r>
                        <a:rPr lang="en-US" altLang="zh-CN" dirty="0"/>
                        <a:t> *</a:t>
                      </a:r>
                      <a:r>
                        <a:rPr lang="en-US" altLang="zh-CN" dirty="0" err="1"/>
                        <a:t>n,int</a:t>
                      </a:r>
                      <a:r>
                        <a:rPr lang="en-US" altLang="zh-CN" dirty="0"/>
                        <a:t> </a:t>
                      </a:r>
                      <a:r>
                        <a:rPr lang="en-US" altLang="zh-CN" dirty="0" err="1"/>
                        <a:t>amount,char</a:t>
                      </a:r>
                      <a:r>
                        <a:rPr lang="en-US" altLang="zh-CN" dirty="0"/>
                        <a:t> *</a:t>
                      </a:r>
                      <a:r>
                        <a:rPr lang="en-US" altLang="zh-CN" dirty="0" err="1"/>
                        <a:t>ID_num</a:t>
                      </a:r>
                      <a:r>
                        <a:rPr lang="en-US" altLang="zh-CN" dirty="0"/>
                        <a:t>)</a:t>
                      </a:r>
                      <a:endParaRPr lang="zh-CN" altLang="en-US" dirty="0"/>
                    </a:p>
                  </a:txBody>
                  <a:tcPr/>
                </a:tc>
                <a:tc>
                  <a:txBody>
                    <a:bodyPr/>
                    <a:lstStyle/>
                    <a:p>
                      <a:pPr algn="ctr"/>
                      <a:r>
                        <a:rPr lang="zh-CN" altLang="en-US" dirty="0"/>
                        <a:t>创建候补乘客结点，并且将其插入链表尾部</a:t>
                      </a:r>
                    </a:p>
                  </a:txBody>
                  <a:tcPr anchor="ctr"/>
                </a:tc>
                <a:extLst>
                  <a:ext uri="{0D108BD9-81ED-4DB2-BD59-A6C34878D82A}">
                    <a16:rowId xmlns:a16="http://schemas.microsoft.com/office/drawing/2014/main" val="1216124845"/>
                  </a:ext>
                </a:extLst>
              </a:tr>
              <a:tr h="451524">
                <a:tc>
                  <a:txBody>
                    <a:bodyPr/>
                    <a:lstStyle/>
                    <a:p>
                      <a:r>
                        <a:rPr lang="en-US" altLang="zh-CN" dirty="0"/>
                        <a:t>int </a:t>
                      </a:r>
                      <a:r>
                        <a:rPr lang="en-US" altLang="zh-CN" dirty="0" err="1"/>
                        <a:t>length_queue</a:t>
                      </a:r>
                      <a:r>
                        <a:rPr lang="en-US" altLang="zh-CN" dirty="0"/>
                        <a:t>(</a:t>
                      </a:r>
                      <a:r>
                        <a:rPr lang="en-US" altLang="zh-CN" dirty="0" err="1"/>
                        <a:t>waitPtr</a:t>
                      </a:r>
                      <a:r>
                        <a:rPr lang="en-US" altLang="zh-CN" dirty="0"/>
                        <a:t> Q)</a:t>
                      </a:r>
                      <a:endParaRPr lang="zh-CN" altLang="en-US" dirty="0"/>
                    </a:p>
                  </a:txBody>
                  <a:tcPr/>
                </a:tc>
                <a:tc>
                  <a:txBody>
                    <a:bodyPr/>
                    <a:lstStyle/>
                    <a:p>
                      <a:pPr algn="ctr"/>
                      <a:r>
                        <a:rPr lang="zh-CN" altLang="en-US" dirty="0"/>
                        <a:t>使用队列求候补乘客人数</a:t>
                      </a:r>
                    </a:p>
                  </a:txBody>
                  <a:tcPr anchor="ctr"/>
                </a:tc>
                <a:extLst>
                  <a:ext uri="{0D108BD9-81ED-4DB2-BD59-A6C34878D82A}">
                    <a16:rowId xmlns:a16="http://schemas.microsoft.com/office/drawing/2014/main" val="574967802"/>
                  </a:ext>
                </a:extLst>
              </a:tr>
              <a:tr h="451524">
                <a:tc>
                  <a:txBody>
                    <a:bodyPr/>
                    <a:lstStyle/>
                    <a:p>
                      <a:r>
                        <a:rPr lang="en-US" altLang="zh-CN" dirty="0"/>
                        <a:t>int </a:t>
                      </a:r>
                      <a:r>
                        <a:rPr lang="en-US" altLang="zh-CN" dirty="0" err="1"/>
                        <a:t>delete_flight</a:t>
                      </a:r>
                      <a:r>
                        <a:rPr lang="en-US" altLang="zh-CN" dirty="0"/>
                        <a:t>(</a:t>
                      </a:r>
                      <a:r>
                        <a:rPr lang="en-US" altLang="zh-CN" dirty="0" err="1"/>
                        <a:t>flightList</a:t>
                      </a:r>
                      <a:r>
                        <a:rPr lang="en-US" altLang="zh-CN" dirty="0"/>
                        <a:t> &amp;</a:t>
                      </a:r>
                      <a:r>
                        <a:rPr lang="en-US" altLang="zh-CN" dirty="0" err="1"/>
                        <a:t>f,char</a:t>
                      </a:r>
                      <a:r>
                        <a:rPr lang="en-US" altLang="zh-CN" dirty="0"/>
                        <a:t> *</a:t>
                      </a:r>
                      <a:r>
                        <a:rPr lang="en-US" altLang="zh-CN" dirty="0" err="1"/>
                        <a:t>flightId</a:t>
                      </a:r>
                      <a:r>
                        <a:rPr lang="en-US" altLang="zh-CN" dirty="0"/>
                        <a:t>)</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删除航班链表结点</a:t>
                      </a:r>
                      <a:endParaRPr lang="en-US" altLang="zh-CN" dirty="0"/>
                    </a:p>
                  </a:txBody>
                  <a:tcPr anchor="ctr"/>
                </a:tc>
                <a:extLst>
                  <a:ext uri="{0D108BD9-81ED-4DB2-BD59-A6C34878D82A}">
                    <a16:rowId xmlns:a16="http://schemas.microsoft.com/office/drawing/2014/main" val="715265268"/>
                  </a:ext>
                </a:extLst>
              </a:tr>
              <a:tr h="451524">
                <a:tc>
                  <a:txBody>
                    <a:bodyPr/>
                    <a:lstStyle/>
                    <a:p>
                      <a:r>
                        <a:rPr lang="en-US" altLang="zh-CN" dirty="0"/>
                        <a:t>Status </a:t>
                      </a:r>
                      <a:r>
                        <a:rPr lang="en-US" altLang="zh-CN" dirty="0" err="1"/>
                        <a:t>delete_clientList</a:t>
                      </a:r>
                      <a:r>
                        <a:rPr lang="en-US" altLang="zh-CN" dirty="0"/>
                        <a:t>(</a:t>
                      </a:r>
                      <a:r>
                        <a:rPr lang="en-US" altLang="zh-CN" dirty="0" err="1"/>
                        <a:t>clientListL</a:t>
                      </a:r>
                      <a:r>
                        <a:rPr lang="en-US" altLang="zh-CN" dirty="0"/>
                        <a:t> &amp;</a:t>
                      </a:r>
                      <a:r>
                        <a:rPr lang="en-US" altLang="zh-CN" dirty="0" err="1"/>
                        <a:t>cl,clientListL</a:t>
                      </a:r>
                      <a:r>
                        <a:rPr lang="en-US" altLang="zh-CN" dirty="0"/>
                        <a:t> &amp;</a:t>
                      </a:r>
                      <a:r>
                        <a:rPr lang="en-US" altLang="zh-CN" dirty="0" err="1"/>
                        <a:t>dp</a:t>
                      </a:r>
                      <a:r>
                        <a:rPr lang="en-US" altLang="zh-CN" dirty="0"/>
                        <a:t>)</a:t>
                      </a:r>
                      <a:endParaRPr lang="zh-CN" altLang="en-US" dirty="0"/>
                    </a:p>
                  </a:txBody>
                  <a:tcPr/>
                </a:tc>
                <a:tc>
                  <a:txBody>
                    <a:bodyPr/>
                    <a:lstStyle/>
                    <a:p>
                      <a:pPr algn="ctr"/>
                      <a:r>
                        <a:rPr lang="zh-CN" altLang="en-US" dirty="0"/>
                        <a:t>删除乘客链表结点</a:t>
                      </a:r>
                    </a:p>
                  </a:txBody>
                  <a:tcPr anchor="ctr"/>
                </a:tc>
                <a:extLst>
                  <a:ext uri="{0D108BD9-81ED-4DB2-BD59-A6C34878D82A}">
                    <a16:rowId xmlns:a16="http://schemas.microsoft.com/office/drawing/2014/main" val="1499608061"/>
                  </a:ext>
                </a:extLst>
              </a:tr>
            </a:tbl>
          </a:graphicData>
        </a:graphic>
      </p:graphicFrame>
    </p:spTree>
    <p:extLst>
      <p:ext uri="{BB962C8B-B14F-4D97-AF65-F5344CB8AC3E}">
        <p14:creationId xmlns:p14="http://schemas.microsoft.com/office/powerpoint/2010/main" val="1849104632"/>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2">
            <a:extLst>
              <a:ext uri="{FF2B5EF4-FFF2-40B4-BE49-F238E27FC236}">
                <a16:creationId xmlns:a16="http://schemas.microsoft.com/office/drawing/2014/main" id="{AF21098D-21D3-4539-A80A-4823A0E38491}"/>
              </a:ext>
            </a:extLst>
          </p:cNvPr>
          <p:cNvGraphicFramePr>
            <a:graphicFrameLocks noGrp="1"/>
          </p:cNvGraphicFramePr>
          <p:nvPr>
            <p:extLst>
              <p:ext uri="{D42A27DB-BD31-4B8C-83A1-F6EECF244321}">
                <p14:modId xmlns:p14="http://schemas.microsoft.com/office/powerpoint/2010/main" val="291176326"/>
              </p:ext>
            </p:extLst>
          </p:nvPr>
        </p:nvGraphicFramePr>
        <p:xfrm>
          <a:off x="1308736" y="1526771"/>
          <a:ext cx="9574528" cy="4572000"/>
        </p:xfrm>
        <a:graphic>
          <a:graphicData uri="http://schemas.openxmlformats.org/drawingml/2006/table">
            <a:tbl>
              <a:tblPr firstRow="1" bandRow="1">
                <a:solidFill>
                  <a:schemeClr val="bg1"/>
                </a:solidFill>
                <a:tableStyleId>{F5AB1C69-6EDB-4FF4-983F-18BD219EF322}</a:tableStyleId>
              </a:tblPr>
              <a:tblGrid>
                <a:gridCol w="6680734">
                  <a:extLst>
                    <a:ext uri="{9D8B030D-6E8A-4147-A177-3AD203B41FA5}">
                      <a16:colId xmlns:a16="http://schemas.microsoft.com/office/drawing/2014/main" val="1299068602"/>
                    </a:ext>
                  </a:extLst>
                </a:gridCol>
                <a:gridCol w="2893794">
                  <a:extLst>
                    <a:ext uri="{9D8B030D-6E8A-4147-A177-3AD203B41FA5}">
                      <a16:colId xmlns:a16="http://schemas.microsoft.com/office/drawing/2014/main" val="865562819"/>
                    </a:ext>
                  </a:extLst>
                </a:gridCol>
              </a:tblGrid>
              <a:tr h="272613">
                <a:tc>
                  <a:txBody>
                    <a:bodyPr/>
                    <a:lstStyle/>
                    <a:p>
                      <a:pPr algn="ctr"/>
                      <a:r>
                        <a:rPr lang="zh-CN" altLang="en-US" sz="1800" dirty="0"/>
                        <a:t>功能模块函数</a:t>
                      </a:r>
                    </a:p>
                  </a:txBody>
                  <a:tcPr anchor="ctr"/>
                </a:tc>
                <a:tc>
                  <a:txBody>
                    <a:bodyPr/>
                    <a:lstStyle/>
                    <a:p>
                      <a:pPr algn="ctr"/>
                      <a:r>
                        <a:rPr lang="zh-CN" altLang="en-US" sz="1800" dirty="0"/>
                        <a:t>说明</a:t>
                      </a:r>
                    </a:p>
                  </a:txBody>
                  <a:tcPr anchor="ctr"/>
                </a:tc>
                <a:extLst>
                  <a:ext uri="{0D108BD9-81ED-4DB2-BD59-A6C34878D82A}">
                    <a16:rowId xmlns:a16="http://schemas.microsoft.com/office/drawing/2014/main" val="99403814"/>
                  </a:ext>
                </a:extLst>
              </a:tr>
              <a:tr h="272613">
                <a:tc>
                  <a:txBody>
                    <a:bodyPr/>
                    <a:lstStyle/>
                    <a:p>
                      <a:pPr algn="ctr"/>
                      <a:r>
                        <a:rPr lang="en-US" altLang="zh-CN" sz="1800" dirty="0"/>
                        <a:t>int main()</a:t>
                      </a:r>
                      <a:endParaRPr lang="zh-CN" altLang="en-US" sz="1800" dirty="0"/>
                    </a:p>
                  </a:txBody>
                  <a:tcPr anchor="ctr"/>
                </a:tc>
                <a:tc>
                  <a:txBody>
                    <a:bodyPr/>
                    <a:lstStyle/>
                    <a:p>
                      <a:pPr algn="ctr"/>
                      <a:r>
                        <a:rPr lang="zh-CN" altLang="en-US" sz="1800" dirty="0"/>
                        <a:t>主函数</a:t>
                      </a:r>
                    </a:p>
                  </a:txBody>
                  <a:tcPr anchor="ctr"/>
                </a:tc>
                <a:extLst>
                  <a:ext uri="{0D108BD9-81ED-4DB2-BD59-A6C34878D82A}">
                    <a16:rowId xmlns:a16="http://schemas.microsoft.com/office/drawing/2014/main" val="214973449"/>
                  </a:ext>
                </a:extLst>
              </a:tr>
              <a:tr h="272613">
                <a:tc>
                  <a:txBody>
                    <a:bodyPr/>
                    <a:lstStyle/>
                    <a:p>
                      <a:pPr algn="ctr"/>
                      <a:r>
                        <a:rPr lang="en-US" altLang="zh-CN" sz="1800" dirty="0"/>
                        <a:t>void find(</a:t>
                      </a:r>
                      <a:r>
                        <a:rPr lang="en-US" altLang="zh-CN" sz="1800" dirty="0" err="1"/>
                        <a:t>flightList</a:t>
                      </a:r>
                      <a:r>
                        <a:rPr lang="en-US" altLang="zh-CN" sz="1800" dirty="0"/>
                        <a:t> air)</a:t>
                      </a:r>
                      <a:endParaRPr lang="zh-CN" altLang="en-US" sz="1800" dirty="0"/>
                    </a:p>
                  </a:txBody>
                  <a:tcPr anchor="ctr"/>
                </a:tc>
                <a:tc>
                  <a:txBody>
                    <a:bodyPr/>
                    <a:lstStyle/>
                    <a:p>
                      <a:pPr algn="ctr"/>
                      <a:r>
                        <a:rPr lang="zh-CN" altLang="en-US" sz="1800" dirty="0"/>
                        <a:t>查询航线</a:t>
                      </a:r>
                    </a:p>
                  </a:txBody>
                  <a:tcPr anchor="ctr"/>
                </a:tc>
                <a:extLst>
                  <a:ext uri="{0D108BD9-81ED-4DB2-BD59-A6C34878D82A}">
                    <a16:rowId xmlns:a16="http://schemas.microsoft.com/office/drawing/2014/main" val="3147107170"/>
                  </a:ext>
                </a:extLst>
              </a:tr>
              <a:tr h="477074">
                <a:tc>
                  <a:txBody>
                    <a:bodyPr/>
                    <a:lstStyle/>
                    <a:p>
                      <a:pPr algn="ctr"/>
                      <a:r>
                        <a:rPr lang="en-US" altLang="zh-CN" sz="1800" dirty="0"/>
                        <a:t>int booking(</a:t>
                      </a:r>
                      <a:r>
                        <a:rPr lang="en-US" altLang="zh-CN" sz="1800" dirty="0" err="1"/>
                        <a:t>clientList</a:t>
                      </a:r>
                      <a:r>
                        <a:rPr lang="en-US" altLang="zh-CN" sz="1800" dirty="0"/>
                        <a:t> *&amp;</a:t>
                      </a:r>
                      <a:r>
                        <a:rPr lang="en-US" altLang="zh-CN" sz="1800" dirty="0" err="1"/>
                        <a:t>airCLient,int</a:t>
                      </a:r>
                      <a:r>
                        <a:rPr lang="en-US" altLang="zh-CN" sz="1800" dirty="0"/>
                        <a:t> </a:t>
                      </a:r>
                      <a:r>
                        <a:rPr lang="en-US" altLang="zh-CN" sz="1800" dirty="0" err="1"/>
                        <a:t>amount,int</a:t>
                      </a:r>
                      <a:r>
                        <a:rPr lang="en-US" altLang="zh-CN" sz="1800" dirty="0"/>
                        <a:t> </a:t>
                      </a:r>
                      <a:r>
                        <a:rPr lang="en-US" altLang="zh-CN" sz="1800" dirty="0" err="1"/>
                        <a:t>sum,int</a:t>
                      </a:r>
                      <a:r>
                        <a:rPr lang="en-US" altLang="zh-CN" sz="1800" dirty="0"/>
                        <a:t> </a:t>
                      </a:r>
                      <a:r>
                        <a:rPr lang="en-US" altLang="zh-CN" sz="1800" dirty="0" err="1"/>
                        <a:t>order_num,char</a:t>
                      </a:r>
                      <a:r>
                        <a:rPr lang="en-US" altLang="zh-CN" sz="1800" dirty="0"/>
                        <a:t> *</a:t>
                      </a:r>
                      <a:r>
                        <a:rPr lang="en-US" altLang="zh-CN" sz="1800" dirty="0" err="1"/>
                        <a:t>name,char</a:t>
                      </a:r>
                      <a:r>
                        <a:rPr lang="en-US" altLang="zh-CN" sz="1800" dirty="0"/>
                        <a:t> *</a:t>
                      </a:r>
                      <a:r>
                        <a:rPr lang="en-US" altLang="zh-CN" sz="1800" dirty="0" err="1"/>
                        <a:t>ID_num,char</a:t>
                      </a:r>
                      <a:r>
                        <a:rPr lang="en-US" altLang="zh-CN" sz="1800" dirty="0"/>
                        <a:t> *</a:t>
                      </a:r>
                      <a:r>
                        <a:rPr lang="en-US" altLang="zh-CN" sz="1800" dirty="0" err="1"/>
                        <a:t>flightId,char</a:t>
                      </a:r>
                      <a:r>
                        <a:rPr lang="en-US" altLang="zh-CN" sz="1800" dirty="0"/>
                        <a:t> *time)</a:t>
                      </a:r>
                      <a:endParaRPr lang="zh-CN" altLang="en-US" sz="1800" dirty="0"/>
                    </a:p>
                  </a:txBody>
                  <a:tcPr anchor="ctr"/>
                </a:tc>
                <a:tc>
                  <a:txBody>
                    <a:bodyPr/>
                    <a:lstStyle/>
                    <a:p>
                      <a:pPr algn="ctr"/>
                      <a:r>
                        <a:rPr lang="zh-CN" altLang="en-US" sz="1800" dirty="0"/>
                        <a:t>订票</a:t>
                      </a:r>
                    </a:p>
                  </a:txBody>
                  <a:tcPr anchor="ctr"/>
                </a:tc>
                <a:extLst>
                  <a:ext uri="{0D108BD9-81ED-4DB2-BD59-A6C34878D82A}">
                    <a16:rowId xmlns:a16="http://schemas.microsoft.com/office/drawing/2014/main" val="4037075911"/>
                  </a:ext>
                </a:extLst>
              </a:tr>
              <a:tr h="477074">
                <a:tc>
                  <a:txBody>
                    <a:bodyPr/>
                    <a:lstStyle/>
                    <a:p>
                      <a:pPr algn="ctr"/>
                      <a:r>
                        <a:rPr lang="en-US" altLang="zh-CN" sz="1800" dirty="0"/>
                        <a:t>void </a:t>
                      </a:r>
                      <a:r>
                        <a:rPr lang="en-US" altLang="zh-CN" sz="1800" dirty="0" err="1"/>
                        <a:t>recommand</a:t>
                      </a:r>
                      <a:r>
                        <a:rPr lang="en-US" altLang="zh-CN" sz="1800" dirty="0"/>
                        <a:t>(Flight *</a:t>
                      </a:r>
                      <a:r>
                        <a:rPr lang="en-US" altLang="zh-CN" sz="1800" dirty="0" err="1"/>
                        <a:t>air,clientList</a:t>
                      </a:r>
                      <a:r>
                        <a:rPr lang="en-US" altLang="zh-CN" sz="1800" dirty="0"/>
                        <a:t> *</a:t>
                      </a:r>
                      <a:r>
                        <a:rPr lang="en-US" altLang="zh-CN" sz="1800" dirty="0" err="1"/>
                        <a:t>CLient,char</a:t>
                      </a:r>
                      <a:r>
                        <a:rPr lang="en-US" altLang="zh-CN" sz="1800" dirty="0"/>
                        <a:t> *</a:t>
                      </a:r>
                      <a:r>
                        <a:rPr lang="en-US" altLang="zh-CN" sz="1800" dirty="0" err="1"/>
                        <a:t>flightId,char</a:t>
                      </a:r>
                      <a:r>
                        <a:rPr lang="en-US" altLang="zh-CN" sz="1800" dirty="0"/>
                        <a:t> *</a:t>
                      </a:r>
                      <a:r>
                        <a:rPr lang="en-US" altLang="zh-CN" sz="1800" dirty="0" err="1"/>
                        <a:t>destination,int</a:t>
                      </a:r>
                      <a:r>
                        <a:rPr lang="en-US" altLang="zh-CN" sz="1800" dirty="0"/>
                        <a:t> amount)</a:t>
                      </a:r>
                      <a:endParaRPr lang="zh-CN" altLang="en-US" sz="1800" dirty="0"/>
                    </a:p>
                  </a:txBody>
                  <a:tcPr anchor="ctr"/>
                </a:tc>
                <a:tc>
                  <a:txBody>
                    <a:bodyPr/>
                    <a:lstStyle/>
                    <a:p>
                      <a:pPr algn="ctr"/>
                      <a:r>
                        <a:rPr lang="zh-CN" altLang="en-US" sz="1800" dirty="0"/>
                        <a:t>推荐航班路线</a:t>
                      </a:r>
                    </a:p>
                  </a:txBody>
                  <a:tcPr anchor="ctr"/>
                </a:tc>
                <a:extLst>
                  <a:ext uri="{0D108BD9-81ED-4DB2-BD59-A6C34878D82A}">
                    <a16:rowId xmlns:a16="http://schemas.microsoft.com/office/drawing/2014/main" val="3980041126"/>
                  </a:ext>
                </a:extLst>
              </a:tr>
              <a:tr h="272613">
                <a:tc>
                  <a:txBody>
                    <a:bodyPr/>
                    <a:lstStyle/>
                    <a:p>
                      <a:pPr algn="ctr"/>
                      <a:r>
                        <a:rPr lang="en-US" altLang="zh-CN" sz="1800" dirty="0"/>
                        <a:t>int </a:t>
                      </a:r>
                      <a:r>
                        <a:rPr lang="en-US" altLang="zh-CN" sz="1800" dirty="0" err="1"/>
                        <a:t>wiat</a:t>
                      </a:r>
                      <a:r>
                        <a:rPr lang="en-US" altLang="zh-CN" sz="1800" dirty="0"/>
                        <a:t>(</a:t>
                      </a:r>
                      <a:r>
                        <a:rPr lang="en-US" altLang="zh-CN" sz="1800" dirty="0" err="1"/>
                        <a:t>waitPtr</a:t>
                      </a:r>
                      <a:r>
                        <a:rPr lang="en-US" altLang="zh-CN" sz="1800" dirty="0"/>
                        <a:t> &amp;</a:t>
                      </a:r>
                      <a:r>
                        <a:rPr lang="en-US" altLang="zh-CN" sz="1800" dirty="0" err="1"/>
                        <a:t>wqueue,int</a:t>
                      </a:r>
                      <a:r>
                        <a:rPr lang="en-US" altLang="zh-CN" sz="1800" dirty="0"/>
                        <a:t> amount)</a:t>
                      </a:r>
                      <a:endParaRPr lang="zh-CN" altLang="en-US" sz="1800" dirty="0"/>
                    </a:p>
                  </a:txBody>
                  <a:tcPr anchor="ctr"/>
                </a:tc>
                <a:tc>
                  <a:txBody>
                    <a:bodyPr/>
                    <a:lstStyle/>
                    <a:p>
                      <a:pPr algn="ctr"/>
                      <a:r>
                        <a:rPr lang="zh-CN" altLang="en-US" sz="1800" dirty="0"/>
                        <a:t>加入候补队列</a:t>
                      </a:r>
                    </a:p>
                  </a:txBody>
                  <a:tcPr anchor="ctr"/>
                </a:tc>
                <a:extLst>
                  <a:ext uri="{0D108BD9-81ED-4DB2-BD59-A6C34878D82A}">
                    <a16:rowId xmlns:a16="http://schemas.microsoft.com/office/drawing/2014/main" val="2757595617"/>
                  </a:ext>
                </a:extLst>
              </a:tr>
              <a:tr h="272613">
                <a:tc>
                  <a:txBody>
                    <a:bodyPr/>
                    <a:lstStyle/>
                    <a:p>
                      <a:pPr algn="ctr"/>
                      <a:r>
                        <a:rPr lang="en-US" altLang="zh-CN" sz="1800" dirty="0"/>
                        <a:t>int </a:t>
                      </a:r>
                      <a:r>
                        <a:rPr lang="en-US" altLang="zh-CN" sz="1800" dirty="0" err="1"/>
                        <a:t>bookTickets</a:t>
                      </a:r>
                      <a:r>
                        <a:rPr lang="en-US" altLang="zh-CN" sz="1800" dirty="0"/>
                        <a:t>(</a:t>
                      </a:r>
                      <a:r>
                        <a:rPr lang="en-US" altLang="zh-CN" sz="1800" dirty="0" err="1"/>
                        <a:t>flightList</a:t>
                      </a:r>
                      <a:r>
                        <a:rPr lang="en-US" altLang="zh-CN" sz="1800" dirty="0"/>
                        <a:t> &amp;air)</a:t>
                      </a:r>
                      <a:endParaRPr lang="zh-CN" altLang="en-US" sz="1800" dirty="0"/>
                    </a:p>
                  </a:txBody>
                  <a:tcPr anchor="ctr"/>
                </a:tc>
                <a:tc>
                  <a:txBody>
                    <a:bodyPr/>
                    <a:lstStyle/>
                    <a:p>
                      <a:pPr algn="ctr"/>
                      <a:r>
                        <a:rPr lang="zh-CN" altLang="en-US" sz="1800" dirty="0"/>
                        <a:t>引导用户进行订票</a:t>
                      </a:r>
                    </a:p>
                  </a:txBody>
                  <a:tcPr anchor="ctr"/>
                </a:tc>
                <a:extLst>
                  <a:ext uri="{0D108BD9-81ED-4DB2-BD59-A6C34878D82A}">
                    <a16:rowId xmlns:a16="http://schemas.microsoft.com/office/drawing/2014/main" val="3739855683"/>
                  </a:ext>
                </a:extLst>
              </a:tr>
              <a:tr h="272613">
                <a:tc>
                  <a:txBody>
                    <a:bodyPr/>
                    <a:lstStyle/>
                    <a:p>
                      <a:pPr algn="ctr"/>
                      <a:r>
                        <a:rPr lang="en-US" altLang="zh-CN" sz="1800" dirty="0"/>
                        <a:t>void </a:t>
                      </a:r>
                      <a:r>
                        <a:rPr lang="en-US" altLang="zh-CN" sz="1800" dirty="0" err="1"/>
                        <a:t>displayAllInfo</a:t>
                      </a:r>
                      <a:r>
                        <a:rPr lang="en-US" altLang="zh-CN" sz="1800" dirty="0"/>
                        <a:t>(Flight *F)</a:t>
                      </a:r>
                      <a:endParaRPr lang="zh-CN" altLang="en-US" sz="1800" dirty="0"/>
                    </a:p>
                  </a:txBody>
                  <a:tcPr anchor="ctr"/>
                </a:tc>
                <a:tc>
                  <a:txBody>
                    <a:bodyPr/>
                    <a:lstStyle/>
                    <a:p>
                      <a:pPr algn="ctr"/>
                      <a:r>
                        <a:rPr lang="zh-CN" altLang="en-US" sz="1800" dirty="0"/>
                        <a:t>显示所有航班信息</a:t>
                      </a:r>
                    </a:p>
                  </a:txBody>
                  <a:tcPr anchor="ctr"/>
                </a:tc>
                <a:extLst>
                  <a:ext uri="{0D108BD9-81ED-4DB2-BD59-A6C34878D82A}">
                    <a16:rowId xmlns:a16="http://schemas.microsoft.com/office/drawing/2014/main" val="3211950367"/>
                  </a:ext>
                </a:extLst>
              </a:tr>
              <a:tr h="272613">
                <a:tc>
                  <a:txBody>
                    <a:bodyPr/>
                    <a:lstStyle/>
                    <a:p>
                      <a:pPr algn="ctr"/>
                      <a:r>
                        <a:rPr lang="en-US" altLang="zh-CN" sz="1800" dirty="0"/>
                        <a:t>void </a:t>
                      </a:r>
                      <a:r>
                        <a:rPr lang="en-US" altLang="zh-CN" sz="1800" dirty="0" err="1"/>
                        <a:t>finddingdan</a:t>
                      </a:r>
                      <a:r>
                        <a:rPr lang="en-US" altLang="zh-CN" sz="1800" dirty="0"/>
                        <a:t>(</a:t>
                      </a:r>
                      <a:r>
                        <a:rPr lang="en-US" altLang="zh-CN" sz="1800" dirty="0" err="1"/>
                        <a:t>flightList</a:t>
                      </a:r>
                      <a:r>
                        <a:rPr lang="en-US" altLang="zh-CN" sz="1800" dirty="0"/>
                        <a:t> air)</a:t>
                      </a:r>
                      <a:endParaRPr lang="zh-CN" altLang="en-US" sz="1800" dirty="0"/>
                    </a:p>
                  </a:txBody>
                  <a:tcPr anchor="ctr"/>
                </a:tc>
                <a:tc>
                  <a:txBody>
                    <a:bodyPr/>
                    <a:lstStyle/>
                    <a:p>
                      <a:pPr algn="ctr"/>
                      <a:r>
                        <a:rPr lang="zh-CN" altLang="en-US" sz="1800" dirty="0"/>
                        <a:t>查询订单</a:t>
                      </a:r>
                    </a:p>
                  </a:txBody>
                  <a:tcPr anchor="ctr"/>
                </a:tc>
                <a:extLst>
                  <a:ext uri="{0D108BD9-81ED-4DB2-BD59-A6C34878D82A}">
                    <a16:rowId xmlns:a16="http://schemas.microsoft.com/office/drawing/2014/main" val="2369602515"/>
                  </a:ext>
                </a:extLst>
              </a:tr>
              <a:tr h="272613">
                <a:tc>
                  <a:txBody>
                    <a:bodyPr/>
                    <a:lstStyle/>
                    <a:p>
                      <a:pPr algn="ctr"/>
                      <a:r>
                        <a:rPr lang="en-US" altLang="zh-CN" sz="1800" dirty="0"/>
                        <a:t>void </a:t>
                      </a:r>
                      <a:r>
                        <a:rPr lang="en-US" altLang="zh-CN" sz="1800" dirty="0" err="1"/>
                        <a:t>addFlight</a:t>
                      </a:r>
                      <a:r>
                        <a:rPr lang="en-US" altLang="zh-CN" sz="1800" dirty="0"/>
                        <a:t>(</a:t>
                      </a:r>
                      <a:r>
                        <a:rPr lang="en-US" altLang="zh-CN" sz="1800" dirty="0" err="1"/>
                        <a:t>flightList</a:t>
                      </a:r>
                      <a:r>
                        <a:rPr lang="en-US" altLang="zh-CN" sz="1800" dirty="0"/>
                        <a:t> &amp;air)</a:t>
                      </a:r>
                      <a:endParaRPr lang="zh-CN" altLang="en-US" sz="1800" dirty="0"/>
                    </a:p>
                  </a:txBody>
                  <a:tcPr anchor="ctr"/>
                </a:tc>
                <a:tc>
                  <a:txBody>
                    <a:bodyPr/>
                    <a:lstStyle/>
                    <a:p>
                      <a:pPr algn="ctr"/>
                      <a:r>
                        <a:rPr lang="zh-CN" altLang="en-US" sz="1800" dirty="0"/>
                        <a:t>增加航线</a:t>
                      </a:r>
                    </a:p>
                  </a:txBody>
                  <a:tcPr anchor="ctr"/>
                </a:tc>
                <a:extLst>
                  <a:ext uri="{0D108BD9-81ED-4DB2-BD59-A6C34878D82A}">
                    <a16:rowId xmlns:a16="http://schemas.microsoft.com/office/drawing/2014/main" val="1333126239"/>
                  </a:ext>
                </a:extLst>
              </a:tr>
              <a:tr h="272613">
                <a:tc>
                  <a:txBody>
                    <a:bodyPr/>
                    <a:lstStyle/>
                    <a:p>
                      <a:pPr algn="ctr"/>
                      <a:r>
                        <a:rPr lang="en-US" altLang="zh-CN" sz="1800" dirty="0"/>
                        <a:t>void </a:t>
                      </a:r>
                      <a:r>
                        <a:rPr lang="en-US" altLang="zh-CN" sz="1800" dirty="0" err="1"/>
                        <a:t>deleflight</a:t>
                      </a:r>
                      <a:r>
                        <a:rPr lang="en-US" altLang="zh-CN" sz="1800" dirty="0"/>
                        <a:t>(</a:t>
                      </a:r>
                      <a:r>
                        <a:rPr lang="en-US" altLang="zh-CN" sz="1800" dirty="0" err="1"/>
                        <a:t>flightList</a:t>
                      </a:r>
                      <a:r>
                        <a:rPr lang="en-US" altLang="zh-CN" sz="1800" dirty="0"/>
                        <a:t> &amp;air)</a:t>
                      </a:r>
                      <a:endParaRPr lang="zh-CN" altLang="en-US" sz="1800" dirty="0"/>
                    </a:p>
                  </a:txBody>
                  <a:tcPr anchor="ctr"/>
                </a:tc>
                <a:tc>
                  <a:txBody>
                    <a:bodyPr/>
                    <a:lstStyle/>
                    <a:p>
                      <a:pPr algn="ctr"/>
                      <a:r>
                        <a:rPr lang="zh-CN" altLang="en-US" sz="1800" dirty="0"/>
                        <a:t>删除航线</a:t>
                      </a:r>
                    </a:p>
                  </a:txBody>
                  <a:tcPr anchor="ctr"/>
                </a:tc>
                <a:extLst>
                  <a:ext uri="{0D108BD9-81ED-4DB2-BD59-A6C34878D82A}">
                    <a16:rowId xmlns:a16="http://schemas.microsoft.com/office/drawing/2014/main" val="1667947742"/>
                  </a:ext>
                </a:extLst>
              </a:tr>
            </a:tbl>
          </a:graphicData>
        </a:graphic>
      </p:graphicFrame>
    </p:spTree>
    <p:extLst>
      <p:ext uri="{BB962C8B-B14F-4D97-AF65-F5344CB8AC3E}">
        <p14:creationId xmlns:p14="http://schemas.microsoft.com/office/powerpoint/2010/main" val="3956801519"/>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2">
            <a:extLst>
              <a:ext uri="{FF2B5EF4-FFF2-40B4-BE49-F238E27FC236}">
                <a16:creationId xmlns:a16="http://schemas.microsoft.com/office/drawing/2014/main" id="{AF21098D-21D3-4539-A80A-4823A0E38491}"/>
              </a:ext>
            </a:extLst>
          </p:cNvPr>
          <p:cNvGraphicFramePr>
            <a:graphicFrameLocks noGrp="1"/>
          </p:cNvGraphicFramePr>
          <p:nvPr>
            <p:extLst>
              <p:ext uri="{D42A27DB-BD31-4B8C-83A1-F6EECF244321}">
                <p14:modId xmlns:p14="http://schemas.microsoft.com/office/powerpoint/2010/main" val="1091534990"/>
              </p:ext>
            </p:extLst>
          </p:nvPr>
        </p:nvGraphicFramePr>
        <p:xfrm>
          <a:off x="1308736" y="1490287"/>
          <a:ext cx="9574528" cy="4611748"/>
        </p:xfrm>
        <a:graphic>
          <a:graphicData uri="http://schemas.openxmlformats.org/drawingml/2006/table">
            <a:tbl>
              <a:tblPr firstRow="1" bandRow="1">
                <a:solidFill>
                  <a:schemeClr val="bg1"/>
                </a:solidFill>
                <a:tableStyleId>{F5AB1C69-6EDB-4FF4-983F-18BD219EF322}</a:tableStyleId>
              </a:tblPr>
              <a:tblGrid>
                <a:gridCol w="6680734">
                  <a:extLst>
                    <a:ext uri="{9D8B030D-6E8A-4147-A177-3AD203B41FA5}">
                      <a16:colId xmlns:a16="http://schemas.microsoft.com/office/drawing/2014/main" val="1299068602"/>
                    </a:ext>
                  </a:extLst>
                </a:gridCol>
                <a:gridCol w="2893794">
                  <a:extLst>
                    <a:ext uri="{9D8B030D-6E8A-4147-A177-3AD203B41FA5}">
                      <a16:colId xmlns:a16="http://schemas.microsoft.com/office/drawing/2014/main" val="865562819"/>
                    </a:ext>
                  </a:extLst>
                </a:gridCol>
              </a:tblGrid>
              <a:tr h="272613">
                <a:tc>
                  <a:txBody>
                    <a:bodyPr/>
                    <a:lstStyle/>
                    <a:p>
                      <a:pPr algn="ctr"/>
                      <a:r>
                        <a:rPr lang="zh-CN" altLang="en-US" sz="1800" dirty="0"/>
                        <a:t>功能模块函数</a:t>
                      </a:r>
                    </a:p>
                  </a:txBody>
                  <a:tcPr anchor="ctr"/>
                </a:tc>
                <a:tc>
                  <a:txBody>
                    <a:bodyPr/>
                    <a:lstStyle/>
                    <a:p>
                      <a:pPr algn="ctr"/>
                      <a:r>
                        <a:rPr lang="zh-CN" altLang="en-US" sz="1800" dirty="0"/>
                        <a:t>说明</a:t>
                      </a:r>
                    </a:p>
                  </a:txBody>
                  <a:tcPr anchor="ctr"/>
                </a:tc>
                <a:extLst>
                  <a:ext uri="{0D108BD9-81ED-4DB2-BD59-A6C34878D82A}">
                    <a16:rowId xmlns:a16="http://schemas.microsoft.com/office/drawing/2014/main" val="99403814"/>
                  </a:ext>
                </a:extLst>
              </a:tr>
              <a:tr h="272613">
                <a:tc>
                  <a:txBody>
                    <a:bodyPr/>
                    <a:lstStyle/>
                    <a:p>
                      <a:pPr algn="ctr"/>
                      <a:r>
                        <a:rPr lang="en-US" altLang="zh-CN" sz="1800" dirty="0"/>
                        <a:t>void </a:t>
                      </a:r>
                      <a:r>
                        <a:rPr lang="en-US" altLang="zh-CN" sz="1800" dirty="0" err="1"/>
                        <a:t>adminhome</a:t>
                      </a:r>
                      <a:r>
                        <a:rPr lang="en-US" altLang="zh-CN" sz="1800" dirty="0"/>
                        <a:t>()</a:t>
                      </a:r>
                      <a:endParaRPr lang="zh-CN" altLang="en-US" sz="1800" dirty="0"/>
                    </a:p>
                  </a:txBody>
                  <a:tcPr anchor="ctr"/>
                </a:tc>
                <a:tc>
                  <a:txBody>
                    <a:bodyPr/>
                    <a:lstStyle/>
                    <a:p>
                      <a:pPr algn="ctr"/>
                      <a:r>
                        <a:rPr lang="zh-CN" altLang="en-US" sz="1800" dirty="0"/>
                        <a:t>管理员主界面</a:t>
                      </a:r>
                    </a:p>
                  </a:txBody>
                  <a:tcPr anchor="ctr"/>
                </a:tc>
                <a:extLst>
                  <a:ext uri="{0D108BD9-81ED-4DB2-BD59-A6C34878D82A}">
                    <a16:rowId xmlns:a16="http://schemas.microsoft.com/office/drawing/2014/main" val="3147107170"/>
                  </a:ext>
                </a:extLst>
              </a:tr>
              <a:tr h="477074">
                <a:tc>
                  <a:txBody>
                    <a:bodyPr/>
                    <a:lstStyle/>
                    <a:p>
                      <a:pPr algn="ctr"/>
                      <a:r>
                        <a:rPr lang="en-US" altLang="zh-CN" sz="1800" dirty="0"/>
                        <a:t>void </a:t>
                      </a:r>
                      <a:r>
                        <a:rPr lang="en-US" altLang="zh-CN" sz="1800" dirty="0" err="1"/>
                        <a:t>adminView</a:t>
                      </a:r>
                      <a:r>
                        <a:rPr lang="en-US" altLang="zh-CN" sz="1800" dirty="0"/>
                        <a:t>()</a:t>
                      </a:r>
                      <a:endParaRPr lang="zh-CN" altLang="en-US" sz="1800" dirty="0"/>
                    </a:p>
                  </a:txBody>
                  <a:tcPr anchor="ctr"/>
                </a:tc>
                <a:tc>
                  <a:txBody>
                    <a:bodyPr/>
                    <a:lstStyle/>
                    <a:p>
                      <a:pPr algn="ctr"/>
                      <a:r>
                        <a:rPr lang="zh-CN" altLang="en-US" sz="1800" dirty="0"/>
                        <a:t>管理员登陆界面</a:t>
                      </a:r>
                    </a:p>
                  </a:txBody>
                  <a:tcPr anchor="ctr"/>
                </a:tc>
                <a:extLst>
                  <a:ext uri="{0D108BD9-81ED-4DB2-BD59-A6C34878D82A}">
                    <a16:rowId xmlns:a16="http://schemas.microsoft.com/office/drawing/2014/main" val="4037075911"/>
                  </a:ext>
                </a:extLst>
              </a:tr>
              <a:tr h="477074">
                <a:tc>
                  <a:txBody>
                    <a:bodyPr/>
                    <a:lstStyle/>
                    <a:p>
                      <a:pPr algn="ctr"/>
                      <a:r>
                        <a:rPr lang="en-US" altLang="zh-CN" sz="1800" dirty="0"/>
                        <a:t>void </a:t>
                      </a:r>
                      <a:r>
                        <a:rPr lang="en-US" altLang="zh-CN" sz="1800" dirty="0" err="1"/>
                        <a:t>mixmima</a:t>
                      </a:r>
                      <a:r>
                        <a:rPr lang="en-US" altLang="zh-CN" sz="1800" dirty="0"/>
                        <a:t>()</a:t>
                      </a:r>
                      <a:endParaRPr lang="zh-CN" altLang="en-US" sz="1800" dirty="0"/>
                    </a:p>
                  </a:txBody>
                  <a:tcPr anchor="ctr"/>
                </a:tc>
                <a:tc>
                  <a:txBody>
                    <a:bodyPr/>
                    <a:lstStyle/>
                    <a:p>
                      <a:pPr algn="ctr"/>
                      <a:r>
                        <a:rPr lang="zh-CN" altLang="en-US" sz="1800" dirty="0"/>
                        <a:t>三次密码错误后界面</a:t>
                      </a:r>
                    </a:p>
                  </a:txBody>
                  <a:tcPr anchor="ctr"/>
                </a:tc>
                <a:extLst>
                  <a:ext uri="{0D108BD9-81ED-4DB2-BD59-A6C34878D82A}">
                    <a16:rowId xmlns:a16="http://schemas.microsoft.com/office/drawing/2014/main" val="3980041126"/>
                  </a:ext>
                </a:extLst>
              </a:tr>
              <a:tr h="272613">
                <a:tc>
                  <a:txBody>
                    <a:bodyPr/>
                    <a:lstStyle/>
                    <a:p>
                      <a:pPr algn="ctr"/>
                      <a:r>
                        <a:rPr lang="en-US" altLang="zh-CN" sz="1800" dirty="0"/>
                        <a:t>void home()</a:t>
                      </a:r>
                      <a:endParaRPr lang="zh-CN" altLang="en-US" sz="1800" dirty="0"/>
                    </a:p>
                  </a:txBody>
                  <a:tcPr anchor="ctr"/>
                </a:tc>
                <a:tc>
                  <a:txBody>
                    <a:bodyPr/>
                    <a:lstStyle/>
                    <a:p>
                      <a:pPr algn="ctr"/>
                      <a:r>
                        <a:rPr lang="zh-CN" altLang="en-US" sz="1800" dirty="0"/>
                        <a:t>登录主页面</a:t>
                      </a:r>
                    </a:p>
                  </a:txBody>
                  <a:tcPr anchor="ctr"/>
                </a:tc>
                <a:extLst>
                  <a:ext uri="{0D108BD9-81ED-4DB2-BD59-A6C34878D82A}">
                    <a16:rowId xmlns:a16="http://schemas.microsoft.com/office/drawing/2014/main" val="2757595617"/>
                  </a:ext>
                </a:extLst>
              </a:tr>
              <a:tr h="272613">
                <a:tc>
                  <a:txBody>
                    <a:bodyPr/>
                    <a:lstStyle/>
                    <a:p>
                      <a:pPr algn="ctr"/>
                      <a:r>
                        <a:rPr lang="en-US" altLang="zh-CN" sz="1800" dirty="0"/>
                        <a:t>void </a:t>
                      </a:r>
                      <a:r>
                        <a:rPr lang="en-US" altLang="zh-CN" sz="1800" dirty="0" err="1"/>
                        <a:t>displayClientInfo</a:t>
                      </a:r>
                      <a:r>
                        <a:rPr lang="en-US" altLang="zh-CN" sz="1800" dirty="0"/>
                        <a:t>(</a:t>
                      </a:r>
                      <a:r>
                        <a:rPr lang="en-US" altLang="zh-CN" sz="1800" dirty="0" err="1"/>
                        <a:t>flightList</a:t>
                      </a:r>
                      <a:r>
                        <a:rPr lang="en-US" altLang="zh-CN" sz="1800" dirty="0"/>
                        <a:t> air)</a:t>
                      </a:r>
                      <a:endParaRPr lang="zh-CN" altLang="en-US" sz="1800" dirty="0"/>
                    </a:p>
                  </a:txBody>
                  <a:tcPr anchor="ctr"/>
                </a:tc>
                <a:tc>
                  <a:txBody>
                    <a:bodyPr/>
                    <a:lstStyle/>
                    <a:p>
                      <a:pPr algn="ctr"/>
                      <a:r>
                        <a:rPr lang="zh-CN" altLang="en-US" sz="1800" dirty="0"/>
                        <a:t>输入航班号查询信息</a:t>
                      </a:r>
                    </a:p>
                  </a:txBody>
                  <a:tcPr anchor="ctr"/>
                </a:tc>
                <a:extLst>
                  <a:ext uri="{0D108BD9-81ED-4DB2-BD59-A6C34878D82A}">
                    <a16:rowId xmlns:a16="http://schemas.microsoft.com/office/drawing/2014/main" val="3739855683"/>
                  </a:ext>
                </a:extLst>
              </a:tr>
              <a:tr h="272613">
                <a:tc>
                  <a:txBody>
                    <a:bodyPr/>
                    <a:lstStyle/>
                    <a:p>
                      <a:pPr algn="ctr"/>
                      <a:r>
                        <a:rPr lang="en-US" altLang="zh-CN" sz="1800" dirty="0"/>
                        <a:t>void </a:t>
                      </a:r>
                      <a:r>
                        <a:rPr lang="en-US" altLang="zh-CN" sz="1800" dirty="0" err="1"/>
                        <a:t>displaywaitClientInfo</a:t>
                      </a:r>
                      <a:r>
                        <a:rPr lang="en-US" altLang="zh-CN" sz="1800" dirty="0"/>
                        <a:t>(</a:t>
                      </a:r>
                      <a:r>
                        <a:rPr lang="en-US" altLang="zh-CN" sz="1800" dirty="0" err="1"/>
                        <a:t>flightList</a:t>
                      </a:r>
                      <a:r>
                        <a:rPr lang="en-US" altLang="zh-CN" sz="1800" dirty="0"/>
                        <a:t> air)</a:t>
                      </a:r>
                      <a:endParaRPr lang="zh-CN" altLang="en-US" sz="1800" dirty="0"/>
                    </a:p>
                  </a:txBody>
                  <a:tcPr anchor="ctr"/>
                </a:tc>
                <a:tc>
                  <a:txBody>
                    <a:bodyPr/>
                    <a:lstStyle/>
                    <a:p>
                      <a:pPr algn="ctr"/>
                      <a:r>
                        <a:rPr lang="zh-CN" altLang="en-US" sz="1800" dirty="0"/>
                        <a:t>查看候补人员信息</a:t>
                      </a:r>
                    </a:p>
                  </a:txBody>
                  <a:tcPr anchor="ctr"/>
                </a:tc>
                <a:extLst>
                  <a:ext uri="{0D108BD9-81ED-4DB2-BD59-A6C34878D82A}">
                    <a16:rowId xmlns:a16="http://schemas.microsoft.com/office/drawing/2014/main" val="3211950367"/>
                  </a:ext>
                </a:extLst>
              </a:tr>
              <a:tr h="272613">
                <a:tc>
                  <a:txBody>
                    <a:bodyPr/>
                    <a:lstStyle/>
                    <a:p>
                      <a:pPr algn="ctr"/>
                      <a:r>
                        <a:rPr lang="en-US" altLang="zh-CN" sz="1800" dirty="0"/>
                        <a:t>void show(</a:t>
                      </a:r>
                      <a:r>
                        <a:rPr lang="en-US" altLang="zh-CN" sz="1800" dirty="0" err="1"/>
                        <a:t>flightList</a:t>
                      </a:r>
                      <a:r>
                        <a:rPr lang="en-US" altLang="zh-CN" sz="1800" dirty="0"/>
                        <a:t> &amp;</a:t>
                      </a:r>
                      <a:r>
                        <a:rPr lang="en-US" altLang="zh-CN" sz="1800" dirty="0" err="1"/>
                        <a:t>air,waitNode</a:t>
                      </a:r>
                      <a:r>
                        <a:rPr lang="en-US" altLang="zh-CN" sz="1800" dirty="0"/>
                        <a:t> *&amp;Q)</a:t>
                      </a:r>
                      <a:endParaRPr lang="zh-CN" altLang="en-US" sz="1800" dirty="0"/>
                    </a:p>
                  </a:txBody>
                  <a:tcPr anchor="ctr"/>
                </a:tc>
                <a:tc>
                  <a:txBody>
                    <a:bodyPr/>
                    <a:lstStyle/>
                    <a:p>
                      <a:pPr algn="ctr"/>
                      <a:r>
                        <a:rPr lang="zh-CN" altLang="en-US" sz="1800" dirty="0"/>
                        <a:t>退票时处理，候补队列</a:t>
                      </a:r>
                    </a:p>
                  </a:txBody>
                  <a:tcPr anchor="ctr"/>
                </a:tc>
                <a:extLst>
                  <a:ext uri="{0D108BD9-81ED-4DB2-BD59-A6C34878D82A}">
                    <a16:rowId xmlns:a16="http://schemas.microsoft.com/office/drawing/2014/main" val="2369602515"/>
                  </a:ext>
                </a:extLst>
              </a:tr>
              <a:tr h="272613">
                <a:tc>
                  <a:txBody>
                    <a:bodyPr/>
                    <a:lstStyle/>
                    <a:p>
                      <a:pPr algn="ctr"/>
                      <a:r>
                        <a:rPr lang="en-US" altLang="zh-CN" sz="1800" dirty="0"/>
                        <a:t>int refund(</a:t>
                      </a:r>
                      <a:r>
                        <a:rPr lang="en-US" altLang="zh-CN" sz="1800" dirty="0" err="1"/>
                        <a:t>flightList</a:t>
                      </a:r>
                      <a:r>
                        <a:rPr lang="en-US" altLang="zh-CN" sz="1800" dirty="0"/>
                        <a:t> &amp;air)</a:t>
                      </a:r>
                      <a:endParaRPr lang="zh-CN" altLang="en-US" sz="1800" dirty="0"/>
                    </a:p>
                  </a:txBody>
                  <a:tcPr anchor="ctr"/>
                </a:tc>
                <a:tc>
                  <a:txBody>
                    <a:bodyPr/>
                    <a:lstStyle/>
                    <a:p>
                      <a:pPr algn="ctr"/>
                      <a:r>
                        <a:rPr lang="zh-CN" altLang="en-US" sz="1800" dirty="0"/>
                        <a:t>退票</a:t>
                      </a:r>
                    </a:p>
                  </a:txBody>
                  <a:tcPr anchor="ctr"/>
                </a:tc>
                <a:extLst>
                  <a:ext uri="{0D108BD9-81ED-4DB2-BD59-A6C34878D82A}">
                    <a16:rowId xmlns:a16="http://schemas.microsoft.com/office/drawing/2014/main" val="1333126239"/>
                  </a:ext>
                </a:extLst>
              </a:tr>
              <a:tr h="272613">
                <a:tc>
                  <a:txBody>
                    <a:bodyPr/>
                    <a:lstStyle/>
                    <a:p>
                      <a:pPr algn="ctr"/>
                      <a:r>
                        <a:rPr lang="en-US" altLang="zh-CN" sz="1800" dirty="0"/>
                        <a:t>void </a:t>
                      </a:r>
                      <a:r>
                        <a:rPr lang="en-US" altLang="zh-CN" sz="1800" dirty="0" err="1"/>
                        <a:t>userhome</a:t>
                      </a:r>
                      <a:r>
                        <a:rPr lang="en-US" altLang="zh-CN" sz="1800" dirty="0"/>
                        <a:t>()</a:t>
                      </a:r>
                      <a:endParaRPr lang="zh-CN" altLang="en-US" sz="1800" dirty="0"/>
                    </a:p>
                  </a:txBody>
                  <a:tcPr anchor="ctr"/>
                </a:tc>
                <a:tc>
                  <a:txBody>
                    <a:bodyPr/>
                    <a:lstStyle/>
                    <a:p>
                      <a:pPr algn="ctr"/>
                      <a:r>
                        <a:rPr lang="zh-CN" altLang="en-US" sz="1800" dirty="0"/>
                        <a:t>普通用户主页面</a:t>
                      </a:r>
                    </a:p>
                  </a:txBody>
                  <a:tcPr anchor="ctr"/>
                </a:tc>
                <a:extLst>
                  <a:ext uri="{0D108BD9-81ED-4DB2-BD59-A6C34878D82A}">
                    <a16:rowId xmlns:a16="http://schemas.microsoft.com/office/drawing/2014/main" val="3519736505"/>
                  </a:ext>
                </a:extLst>
              </a:tr>
              <a:tr h="272613">
                <a:tc>
                  <a:txBody>
                    <a:bodyPr/>
                    <a:lstStyle/>
                    <a:p>
                      <a:pPr algn="ctr"/>
                      <a:r>
                        <a:rPr lang="en-US" altLang="zh-CN" sz="1800" dirty="0"/>
                        <a:t>void mima1(int &amp;tags1)</a:t>
                      </a:r>
                      <a:r>
                        <a:rPr lang="zh-CN" altLang="en-US" sz="1800" dirty="0"/>
                        <a:t>、</a:t>
                      </a:r>
                      <a:r>
                        <a:rPr lang="en-US" altLang="zh-CN" sz="1800" dirty="0"/>
                        <a:t>void </a:t>
                      </a:r>
                      <a:r>
                        <a:rPr lang="en-US" altLang="zh-CN" sz="1800" dirty="0" err="1"/>
                        <a:t>mima</a:t>
                      </a:r>
                      <a:r>
                        <a:rPr lang="en-US" altLang="zh-CN" sz="1800" dirty="0"/>
                        <a:t>(int &amp;tags)</a:t>
                      </a:r>
                      <a:endParaRPr lang="zh-CN" altLang="en-US" sz="1800" dirty="0"/>
                    </a:p>
                  </a:txBody>
                  <a:tcPr anchor="ctr"/>
                </a:tc>
                <a:tc>
                  <a:txBody>
                    <a:bodyPr/>
                    <a:lstStyle/>
                    <a:p>
                      <a:pPr algn="ctr"/>
                      <a:r>
                        <a:rPr lang="zh-CN" altLang="en-US" sz="1800" dirty="0"/>
                        <a:t>密码设计</a:t>
                      </a:r>
                    </a:p>
                  </a:txBody>
                  <a:tcPr anchor="ctr"/>
                </a:tc>
                <a:extLst>
                  <a:ext uri="{0D108BD9-81ED-4DB2-BD59-A6C34878D82A}">
                    <a16:rowId xmlns:a16="http://schemas.microsoft.com/office/drawing/2014/main" val="3848879452"/>
                  </a:ext>
                </a:extLst>
              </a:tr>
              <a:tr h="272613">
                <a:tc>
                  <a:txBody>
                    <a:bodyPr/>
                    <a:lstStyle/>
                    <a:p>
                      <a:pPr algn="ctr"/>
                      <a:r>
                        <a:rPr lang="en-US" altLang="zh-CN" sz="1800" dirty="0"/>
                        <a:t>void </a:t>
                      </a:r>
                      <a:r>
                        <a:rPr lang="en-US" altLang="zh-CN" sz="1800" dirty="0" err="1"/>
                        <a:t>userView</a:t>
                      </a:r>
                      <a:r>
                        <a:rPr lang="en-US" altLang="zh-CN" sz="1800" dirty="0"/>
                        <a:t>()</a:t>
                      </a:r>
                      <a:endParaRPr lang="zh-CN" altLang="en-US" sz="1800" dirty="0"/>
                    </a:p>
                  </a:txBody>
                  <a:tcPr anchor="ctr"/>
                </a:tc>
                <a:tc>
                  <a:txBody>
                    <a:bodyPr/>
                    <a:lstStyle/>
                    <a:p>
                      <a:pPr algn="ctr"/>
                      <a:r>
                        <a:rPr lang="zh-CN" altLang="en-US" sz="1800" dirty="0"/>
                        <a:t>普通用户登录界面</a:t>
                      </a:r>
                    </a:p>
                  </a:txBody>
                  <a:tcPr anchor="ctr"/>
                </a:tc>
                <a:extLst>
                  <a:ext uri="{0D108BD9-81ED-4DB2-BD59-A6C34878D82A}">
                    <a16:rowId xmlns:a16="http://schemas.microsoft.com/office/drawing/2014/main" val="2516177375"/>
                  </a:ext>
                </a:extLst>
              </a:tr>
            </a:tbl>
          </a:graphicData>
        </a:graphic>
      </p:graphicFrame>
    </p:spTree>
    <p:extLst>
      <p:ext uri="{BB962C8B-B14F-4D97-AF65-F5344CB8AC3E}">
        <p14:creationId xmlns:p14="http://schemas.microsoft.com/office/powerpoint/2010/main" val="1435046859"/>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76"/>
          <p:cNvSpPr txBox="1"/>
          <p:nvPr/>
        </p:nvSpPr>
        <p:spPr>
          <a:xfrm>
            <a:off x="354563" y="843425"/>
            <a:ext cx="3049628" cy="400110"/>
          </a:xfrm>
          <a:prstGeom prst="rect">
            <a:avLst/>
          </a:prstGeom>
          <a:noFill/>
        </p:spPr>
        <p:txBody>
          <a:bodyPr wrap="square" rtlCol="0">
            <a:spAutoFit/>
          </a:bodyPr>
          <a:lstStyle/>
          <a:p>
            <a:r>
              <a:rPr lang="zh-CN" altLang="en-US" sz="2000" b="1" dirty="0">
                <a:solidFill>
                  <a:srgbClr val="D5493A"/>
                </a:solidFill>
                <a:latin typeface="微软雅黑" panose="020B0503020204020204" pitchFamily="34" charset="-122"/>
                <a:ea typeface="微软雅黑" panose="020B0503020204020204" pitchFamily="34" charset="-122"/>
              </a:rPr>
              <a:t>程序流程图</a:t>
            </a:r>
          </a:p>
        </p:txBody>
      </p:sp>
      <p:pic>
        <p:nvPicPr>
          <p:cNvPr id="3" name="图片 2" descr="图示&#10;&#10;描述已自动生成">
            <a:extLst>
              <a:ext uri="{FF2B5EF4-FFF2-40B4-BE49-F238E27FC236}">
                <a16:creationId xmlns:a16="http://schemas.microsoft.com/office/drawing/2014/main" id="{7F692A60-0A02-441B-95C6-8FD9FFE33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092" y="1251386"/>
            <a:ext cx="4134307" cy="5045807"/>
          </a:xfrm>
          <a:prstGeom prst="rect">
            <a:avLst/>
          </a:prstGeom>
        </p:spPr>
      </p:pic>
      <p:pic>
        <p:nvPicPr>
          <p:cNvPr id="8" name="图片 7" descr="图示&#10;&#10;描述已自动生成">
            <a:extLst>
              <a:ext uri="{FF2B5EF4-FFF2-40B4-BE49-F238E27FC236}">
                <a16:creationId xmlns:a16="http://schemas.microsoft.com/office/drawing/2014/main" id="{CA8BEB01-FFBF-427F-8C62-2ECE76DA4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0335" y="1251386"/>
            <a:ext cx="3282659" cy="5045807"/>
          </a:xfrm>
          <a:prstGeom prst="rect">
            <a:avLst/>
          </a:prstGeom>
        </p:spPr>
      </p:pic>
    </p:spTree>
    <p:extLst>
      <p:ext uri="{BB962C8B-B14F-4D97-AF65-F5344CB8AC3E}">
        <p14:creationId xmlns:p14="http://schemas.microsoft.com/office/powerpoint/2010/main" val="2694308665"/>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76"/>
          <p:cNvSpPr txBox="1"/>
          <p:nvPr/>
        </p:nvSpPr>
        <p:spPr>
          <a:xfrm>
            <a:off x="354563" y="843425"/>
            <a:ext cx="3049628" cy="400110"/>
          </a:xfrm>
          <a:prstGeom prst="rect">
            <a:avLst/>
          </a:prstGeom>
          <a:noFill/>
        </p:spPr>
        <p:txBody>
          <a:bodyPr wrap="square" rtlCol="0">
            <a:spAutoFit/>
          </a:bodyPr>
          <a:lstStyle/>
          <a:p>
            <a:r>
              <a:rPr lang="zh-CN" altLang="en-US" sz="2000" b="1" dirty="0">
                <a:solidFill>
                  <a:srgbClr val="D5493A"/>
                </a:solidFill>
                <a:latin typeface="微软雅黑" panose="020B0503020204020204" pitchFamily="34" charset="-122"/>
                <a:ea typeface="微软雅黑" panose="020B0503020204020204" pitchFamily="34" charset="-122"/>
              </a:rPr>
              <a:t>程序流程图</a:t>
            </a:r>
          </a:p>
        </p:txBody>
      </p:sp>
      <p:pic>
        <p:nvPicPr>
          <p:cNvPr id="3" name="图片 2" descr="图示&#10;&#10;描述已自动生成">
            <a:extLst>
              <a:ext uri="{FF2B5EF4-FFF2-40B4-BE49-F238E27FC236}">
                <a16:creationId xmlns:a16="http://schemas.microsoft.com/office/drawing/2014/main" id="{10759246-4B73-4E25-81C0-F3453B0EE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845" y="1490246"/>
            <a:ext cx="4950691" cy="4819356"/>
          </a:xfrm>
          <a:prstGeom prst="rect">
            <a:avLst/>
          </a:prstGeom>
        </p:spPr>
      </p:pic>
      <p:pic>
        <p:nvPicPr>
          <p:cNvPr id="4" name="图片 3" descr="图示&#10;&#10;描述已自动生成">
            <a:extLst>
              <a:ext uri="{FF2B5EF4-FFF2-40B4-BE49-F238E27FC236}">
                <a16:creationId xmlns:a16="http://schemas.microsoft.com/office/drawing/2014/main" id="{494645ED-AC08-47E2-A7CB-E72E3C34D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090" y="1175796"/>
            <a:ext cx="4208061" cy="5285039"/>
          </a:xfrm>
          <a:prstGeom prst="rect">
            <a:avLst/>
          </a:prstGeom>
        </p:spPr>
      </p:pic>
    </p:spTree>
    <p:extLst>
      <p:ext uri="{BB962C8B-B14F-4D97-AF65-F5344CB8AC3E}">
        <p14:creationId xmlns:p14="http://schemas.microsoft.com/office/powerpoint/2010/main" val="446982135"/>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KSO_Shape"/>
          <p:cNvSpPr/>
          <p:nvPr/>
        </p:nvSpPr>
        <p:spPr>
          <a:xfrm flipV="1">
            <a:off x="1893357" y="3189974"/>
            <a:ext cx="1905000" cy="1263650"/>
          </a:xfrm>
          <a:custGeom>
            <a:avLst/>
            <a:gdLst/>
            <a:ahLst/>
            <a:cxnLst/>
            <a:rect l="l" t="t" r="r" b="b"/>
            <a:pathLst>
              <a:path w="621184" h="412091">
                <a:moveTo>
                  <a:pt x="309039" y="0"/>
                </a:moveTo>
                <a:cubicBezTo>
                  <a:pt x="309558" y="0"/>
                  <a:pt x="310077" y="6"/>
                  <a:pt x="310593" y="149"/>
                </a:cubicBezTo>
                <a:cubicBezTo>
                  <a:pt x="330872" y="-390"/>
                  <a:pt x="351283" y="7145"/>
                  <a:pt x="366760" y="22622"/>
                </a:cubicBezTo>
                <a:lnTo>
                  <a:pt x="621184" y="277046"/>
                </a:lnTo>
                <a:cubicBezTo>
                  <a:pt x="651347" y="307208"/>
                  <a:pt x="651347" y="356112"/>
                  <a:pt x="621184" y="386274"/>
                </a:cubicBezTo>
                <a:lnTo>
                  <a:pt x="620186" y="387272"/>
                </a:lnTo>
                <a:cubicBezTo>
                  <a:pt x="602361" y="402896"/>
                  <a:pt x="578955" y="412091"/>
                  <a:pt x="553401" y="412091"/>
                </a:cubicBezTo>
                <a:lnTo>
                  <a:pt x="67784" y="412091"/>
                </a:lnTo>
                <a:cubicBezTo>
                  <a:pt x="42230" y="412091"/>
                  <a:pt x="18824" y="402896"/>
                  <a:pt x="998" y="387273"/>
                </a:cubicBezTo>
                <a:lnTo>
                  <a:pt x="0" y="386275"/>
                </a:lnTo>
                <a:cubicBezTo>
                  <a:pt x="-30162" y="356112"/>
                  <a:pt x="-30162" y="307209"/>
                  <a:pt x="0" y="277047"/>
                </a:cubicBezTo>
                <a:lnTo>
                  <a:pt x="254425" y="22622"/>
                </a:lnTo>
                <a:cubicBezTo>
                  <a:pt x="269506" y="7541"/>
                  <a:pt x="289273" y="0"/>
                  <a:pt x="309039" y="0"/>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dirty="0">
              <a:solidFill>
                <a:schemeClr val="bg2">
                  <a:lumMod val="25000"/>
                </a:schemeClr>
              </a:solidFill>
            </a:endParaRPr>
          </a:p>
        </p:txBody>
      </p:sp>
      <p:sp>
        <p:nvSpPr>
          <p:cNvPr id="8" name="KSO_Shape"/>
          <p:cNvSpPr/>
          <p:nvPr/>
        </p:nvSpPr>
        <p:spPr>
          <a:xfrm>
            <a:off x="5355136" y="3025365"/>
            <a:ext cx="1905000" cy="1263650"/>
          </a:xfrm>
          <a:custGeom>
            <a:avLst/>
            <a:gdLst/>
            <a:ahLst/>
            <a:cxnLst/>
            <a:rect l="l" t="t" r="r" b="b"/>
            <a:pathLst>
              <a:path w="621184" h="412091">
                <a:moveTo>
                  <a:pt x="309039" y="0"/>
                </a:moveTo>
                <a:cubicBezTo>
                  <a:pt x="309558" y="0"/>
                  <a:pt x="310077" y="6"/>
                  <a:pt x="310593" y="149"/>
                </a:cubicBezTo>
                <a:cubicBezTo>
                  <a:pt x="330872" y="-390"/>
                  <a:pt x="351283" y="7145"/>
                  <a:pt x="366760" y="22622"/>
                </a:cubicBezTo>
                <a:lnTo>
                  <a:pt x="621184" y="277046"/>
                </a:lnTo>
                <a:cubicBezTo>
                  <a:pt x="651347" y="307208"/>
                  <a:pt x="651347" y="356112"/>
                  <a:pt x="621184" y="386274"/>
                </a:cubicBezTo>
                <a:lnTo>
                  <a:pt x="620186" y="387272"/>
                </a:lnTo>
                <a:cubicBezTo>
                  <a:pt x="602361" y="402896"/>
                  <a:pt x="578955" y="412091"/>
                  <a:pt x="553401" y="412091"/>
                </a:cubicBezTo>
                <a:lnTo>
                  <a:pt x="67784" y="412091"/>
                </a:lnTo>
                <a:cubicBezTo>
                  <a:pt x="42230" y="412091"/>
                  <a:pt x="18824" y="402896"/>
                  <a:pt x="998" y="387273"/>
                </a:cubicBezTo>
                <a:lnTo>
                  <a:pt x="0" y="386275"/>
                </a:lnTo>
                <a:cubicBezTo>
                  <a:pt x="-30162" y="356112"/>
                  <a:pt x="-30162" y="307209"/>
                  <a:pt x="0" y="277047"/>
                </a:cubicBezTo>
                <a:lnTo>
                  <a:pt x="254425" y="22622"/>
                </a:lnTo>
                <a:cubicBezTo>
                  <a:pt x="269506" y="7541"/>
                  <a:pt x="289273" y="0"/>
                  <a:pt x="309039" y="0"/>
                </a:cubicBez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chemeClr val="bg2">
                  <a:lumMod val="25000"/>
                </a:schemeClr>
              </a:solidFill>
            </a:endParaRPr>
          </a:p>
        </p:txBody>
      </p:sp>
      <p:sp>
        <p:nvSpPr>
          <p:cNvPr id="9" name="文本框 8"/>
          <p:cNvSpPr txBox="1"/>
          <p:nvPr/>
        </p:nvSpPr>
        <p:spPr>
          <a:xfrm>
            <a:off x="4250752" y="4967319"/>
            <a:ext cx="4113765" cy="1341521"/>
          </a:xfrm>
          <a:prstGeom prst="rect">
            <a:avLst/>
          </a:prstGeom>
          <a:noFill/>
        </p:spPr>
        <p:txBody>
          <a:bodyPr wrap="square" rtlCol="0">
            <a:spAutoFit/>
          </a:bodyPr>
          <a:lstStyle/>
          <a:p>
            <a:pPr indent="457200">
              <a:lnSpc>
                <a:spcPct val="13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可以在管理员身份登录的情况下选择航线的增加功能，并且需要输入对应所需要完善的增加航班的信息，在输入完成后还要输入随即得到的验证码才能够添加成功。</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 name="文本框 3"/>
          <p:cNvSpPr txBox="1"/>
          <p:nvPr/>
        </p:nvSpPr>
        <p:spPr>
          <a:xfrm>
            <a:off x="5753637" y="4561692"/>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D5493A"/>
                </a:solidFill>
                <a:latin typeface="微软雅黑" panose="020B0503020204020204" pitchFamily="34" charset="-122"/>
                <a:ea typeface="微软雅黑" panose="020B0503020204020204" pitchFamily="34" charset="-122"/>
              </a:rPr>
              <a:t>增加功能</a:t>
            </a:r>
          </a:p>
        </p:txBody>
      </p:sp>
      <p:sp>
        <p:nvSpPr>
          <p:cNvPr id="11" name="文本框 10"/>
          <p:cNvSpPr txBox="1"/>
          <p:nvPr/>
        </p:nvSpPr>
        <p:spPr>
          <a:xfrm>
            <a:off x="1149563" y="1859267"/>
            <a:ext cx="3512813" cy="1021433"/>
          </a:xfrm>
          <a:prstGeom prst="rect">
            <a:avLst/>
          </a:prstGeom>
          <a:noFill/>
        </p:spPr>
        <p:txBody>
          <a:bodyPr wrap="square" rtlCol="0">
            <a:spAutoFit/>
          </a:bodyPr>
          <a:lstStyle/>
          <a:p>
            <a:pPr indent="457200">
              <a:lnSpc>
                <a:spcPct val="13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在登录的主界面，我们可以采用普通用户登录和管理员身份进行登录，并且都需要输入密码进行验证登录。</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文本框 3"/>
          <p:cNvSpPr txBox="1"/>
          <p:nvPr/>
        </p:nvSpPr>
        <p:spPr>
          <a:xfrm>
            <a:off x="2284368" y="1489935"/>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595959"/>
                </a:solidFill>
                <a:latin typeface="微软雅黑" panose="020B0503020204020204" pitchFamily="34" charset="-122"/>
                <a:ea typeface="微软雅黑" panose="020B0503020204020204" pitchFamily="34" charset="-122"/>
              </a:rPr>
              <a:t>登录功能</a:t>
            </a:r>
          </a:p>
        </p:txBody>
      </p:sp>
      <p:sp>
        <p:nvSpPr>
          <p:cNvPr id="13" name="KSO_Shape"/>
          <p:cNvSpPr/>
          <p:nvPr/>
        </p:nvSpPr>
        <p:spPr>
          <a:xfrm flipV="1">
            <a:off x="8867044" y="3189974"/>
            <a:ext cx="1905000" cy="1263650"/>
          </a:xfrm>
          <a:custGeom>
            <a:avLst/>
            <a:gdLst/>
            <a:ahLst/>
            <a:cxnLst/>
            <a:rect l="l" t="t" r="r" b="b"/>
            <a:pathLst>
              <a:path w="621184" h="412091">
                <a:moveTo>
                  <a:pt x="309039" y="0"/>
                </a:moveTo>
                <a:cubicBezTo>
                  <a:pt x="309558" y="0"/>
                  <a:pt x="310077" y="6"/>
                  <a:pt x="310593" y="149"/>
                </a:cubicBezTo>
                <a:cubicBezTo>
                  <a:pt x="330872" y="-390"/>
                  <a:pt x="351283" y="7145"/>
                  <a:pt x="366760" y="22622"/>
                </a:cubicBezTo>
                <a:lnTo>
                  <a:pt x="621184" y="277046"/>
                </a:lnTo>
                <a:cubicBezTo>
                  <a:pt x="651347" y="307208"/>
                  <a:pt x="651347" y="356112"/>
                  <a:pt x="621184" y="386274"/>
                </a:cubicBezTo>
                <a:lnTo>
                  <a:pt x="620186" y="387272"/>
                </a:lnTo>
                <a:cubicBezTo>
                  <a:pt x="602361" y="402896"/>
                  <a:pt x="578955" y="412091"/>
                  <a:pt x="553401" y="412091"/>
                </a:cubicBezTo>
                <a:lnTo>
                  <a:pt x="67784" y="412091"/>
                </a:lnTo>
                <a:cubicBezTo>
                  <a:pt x="42230" y="412091"/>
                  <a:pt x="18824" y="402896"/>
                  <a:pt x="998" y="387273"/>
                </a:cubicBezTo>
                <a:lnTo>
                  <a:pt x="0" y="386275"/>
                </a:lnTo>
                <a:cubicBezTo>
                  <a:pt x="-30162" y="356112"/>
                  <a:pt x="-30162" y="307209"/>
                  <a:pt x="0" y="277047"/>
                </a:cubicBezTo>
                <a:lnTo>
                  <a:pt x="254425" y="22622"/>
                </a:lnTo>
                <a:cubicBezTo>
                  <a:pt x="269506" y="7541"/>
                  <a:pt x="289273" y="0"/>
                  <a:pt x="309039" y="0"/>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dirty="0">
              <a:solidFill>
                <a:schemeClr val="bg2">
                  <a:lumMod val="25000"/>
                </a:schemeClr>
              </a:solidFill>
            </a:endParaRPr>
          </a:p>
        </p:txBody>
      </p:sp>
      <p:sp>
        <p:nvSpPr>
          <p:cNvPr id="17" name="文本框 16"/>
          <p:cNvSpPr txBox="1"/>
          <p:nvPr/>
        </p:nvSpPr>
        <p:spPr>
          <a:xfrm>
            <a:off x="7481283" y="1727424"/>
            <a:ext cx="4492047" cy="1341521"/>
          </a:xfrm>
          <a:prstGeom prst="rect">
            <a:avLst/>
          </a:prstGeom>
          <a:noFill/>
        </p:spPr>
        <p:txBody>
          <a:bodyPr wrap="square" rtlCol="0">
            <a:spAutoFit/>
          </a:bodyPr>
          <a:lstStyle/>
          <a:p>
            <a:pPr indent="457200">
              <a:lnSpc>
                <a:spcPct val="13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可以在管理员的界面选择删除功能，需要输入正确的航班号才能对其进行有效的删除。在管理员的功能中还有退票是需要通过输入相对应的信息进行退票。</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8" name="文本框 3"/>
          <p:cNvSpPr txBox="1"/>
          <p:nvPr/>
        </p:nvSpPr>
        <p:spPr>
          <a:xfrm>
            <a:off x="9269433" y="1311242"/>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595959"/>
                </a:solidFill>
                <a:latin typeface="微软雅黑" panose="020B0503020204020204" pitchFamily="34" charset="-122"/>
                <a:ea typeface="微软雅黑" panose="020B0503020204020204" pitchFamily="34" charset="-122"/>
              </a:rPr>
              <a:t>删除功能</a:t>
            </a:r>
          </a:p>
        </p:txBody>
      </p:sp>
      <p:grpSp>
        <p:nvGrpSpPr>
          <p:cNvPr id="22" name="组合 21"/>
          <p:cNvGrpSpPr/>
          <p:nvPr/>
        </p:nvGrpSpPr>
        <p:grpSpPr>
          <a:xfrm>
            <a:off x="9524687" y="3380540"/>
            <a:ext cx="589714" cy="590721"/>
            <a:chOff x="7143757" y="2666996"/>
            <a:chExt cx="488067" cy="488901"/>
          </a:xfrm>
          <a:solidFill>
            <a:schemeClr val="bg1"/>
          </a:solidFill>
          <a:effectLst/>
        </p:grpSpPr>
        <p:sp>
          <p:nvSpPr>
            <p:cNvPr id="23" name="AutoShape 18"/>
            <p:cNvSpPr/>
            <p:nvPr/>
          </p:nvSpPr>
          <p:spPr bwMode="auto">
            <a:xfrm>
              <a:off x="7143757" y="2666996"/>
              <a:ext cx="488067"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24" name="AutoShape 19"/>
            <p:cNvSpPr/>
            <p:nvPr/>
          </p:nvSpPr>
          <p:spPr bwMode="auto">
            <a:xfrm>
              <a:off x="7250548"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25" name="AutoShape 20"/>
            <p:cNvSpPr/>
            <p:nvPr/>
          </p:nvSpPr>
          <p:spPr bwMode="auto">
            <a:xfrm>
              <a:off x="7250548"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26" name="AutoShape 21"/>
            <p:cNvSpPr/>
            <p:nvPr/>
          </p:nvSpPr>
          <p:spPr bwMode="auto">
            <a:xfrm>
              <a:off x="7250548"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27" name="AutoShape 22"/>
            <p:cNvSpPr/>
            <p:nvPr/>
          </p:nvSpPr>
          <p:spPr bwMode="auto">
            <a:xfrm>
              <a:off x="7357338"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28" name="AutoShape 23"/>
            <p:cNvSpPr/>
            <p:nvPr/>
          </p:nvSpPr>
          <p:spPr bwMode="auto">
            <a:xfrm>
              <a:off x="7357338"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29" name="AutoShape 24"/>
            <p:cNvSpPr/>
            <p:nvPr/>
          </p:nvSpPr>
          <p:spPr bwMode="auto">
            <a:xfrm>
              <a:off x="7357338"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30" name="AutoShape 25"/>
            <p:cNvSpPr/>
            <p:nvPr/>
          </p:nvSpPr>
          <p:spPr bwMode="auto">
            <a:xfrm>
              <a:off x="7464131"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31" name="AutoShape 26"/>
            <p:cNvSpPr/>
            <p:nvPr/>
          </p:nvSpPr>
          <p:spPr bwMode="auto">
            <a:xfrm>
              <a:off x="7464131"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33" name="AutoShape 27"/>
            <p:cNvSpPr/>
            <p:nvPr/>
          </p:nvSpPr>
          <p:spPr bwMode="auto">
            <a:xfrm>
              <a:off x="7464131"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grpSp>
      <p:sp>
        <p:nvSpPr>
          <p:cNvPr id="34" name="AutoShape 28"/>
          <p:cNvSpPr/>
          <p:nvPr/>
        </p:nvSpPr>
        <p:spPr bwMode="auto">
          <a:xfrm>
            <a:off x="2546218" y="3380539"/>
            <a:ext cx="590723" cy="5907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35" name="AutoShape 100"/>
          <p:cNvSpPr/>
          <p:nvPr/>
        </p:nvSpPr>
        <p:spPr bwMode="auto">
          <a:xfrm>
            <a:off x="6049572" y="3510012"/>
            <a:ext cx="516127" cy="5907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37" name="TextBox 76">
            <a:extLst>
              <a:ext uri="{FF2B5EF4-FFF2-40B4-BE49-F238E27FC236}">
                <a16:creationId xmlns:a16="http://schemas.microsoft.com/office/drawing/2014/main" id="{87B344D2-D995-4A7E-A951-8024CE1E3A9E}"/>
              </a:ext>
            </a:extLst>
          </p:cNvPr>
          <p:cNvSpPr txBox="1"/>
          <p:nvPr/>
        </p:nvSpPr>
        <p:spPr>
          <a:xfrm>
            <a:off x="452029" y="696567"/>
            <a:ext cx="3049628" cy="400110"/>
          </a:xfrm>
          <a:prstGeom prst="rect">
            <a:avLst/>
          </a:prstGeom>
          <a:noFill/>
        </p:spPr>
        <p:txBody>
          <a:bodyPr wrap="square" rtlCol="0">
            <a:spAutoFit/>
          </a:bodyPr>
          <a:lstStyle/>
          <a:p>
            <a:r>
              <a:rPr lang="zh-CN" altLang="en-US" sz="2000" b="1" dirty="0">
                <a:solidFill>
                  <a:srgbClr val="D5493A"/>
                </a:solidFill>
                <a:latin typeface="微软雅黑" panose="020B0503020204020204" pitchFamily="34" charset="-122"/>
                <a:ea typeface="微软雅黑" panose="020B0503020204020204" pitchFamily="34" charset="-122"/>
              </a:rPr>
              <a:t>程序模块</a:t>
            </a:r>
          </a:p>
        </p:txBody>
      </p:sp>
    </p:spTree>
    <p:extLst>
      <p:ext uri="{BB962C8B-B14F-4D97-AF65-F5344CB8AC3E}">
        <p14:creationId xmlns:p14="http://schemas.microsoft.com/office/powerpoint/2010/main" val="1186347661"/>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KSO_Shape"/>
          <p:cNvSpPr/>
          <p:nvPr/>
        </p:nvSpPr>
        <p:spPr>
          <a:xfrm flipV="1">
            <a:off x="2806906" y="3418242"/>
            <a:ext cx="1905000" cy="1263650"/>
          </a:xfrm>
          <a:custGeom>
            <a:avLst/>
            <a:gdLst/>
            <a:ahLst/>
            <a:cxnLst/>
            <a:rect l="l" t="t" r="r" b="b"/>
            <a:pathLst>
              <a:path w="621184" h="412091">
                <a:moveTo>
                  <a:pt x="309039" y="0"/>
                </a:moveTo>
                <a:cubicBezTo>
                  <a:pt x="309558" y="0"/>
                  <a:pt x="310077" y="6"/>
                  <a:pt x="310593" y="149"/>
                </a:cubicBezTo>
                <a:cubicBezTo>
                  <a:pt x="330872" y="-390"/>
                  <a:pt x="351283" y="7145"/>
                  <a:pt x="366760" y="22622"/>
                </a:cubicBezTo>
                <a:lnTo>
                  <a:pt x="621184" y="277046"/>
                </a:lnTo>
                <a:cubicBezTo>
                  <a:pt x="651347" y="307208"/>
                  <a:pt x="651347" y="356112"/>
                  <a:pt x="621184" y="386274"/>
                </a:cubicBezTo>
                <a:lnTo>
                  <a:pt x="620186" y="387272"/>
                </a:lnTo>
                <a:cubicBezTo>
                  <a:pt x="602361" y="402896"/>
                  <a:pt x="578955" y="412091"/>
                  <a:pt x="553401" y="412091"/>
                </a:cubicBezTo>
                <a:lnTo>
                  <a:pt x="67784" y="412091"/>
                </a:lnTo>
                <a:cubicBezTo>
                  <a:pt x="42230" y="412091"/>
                  <a:pt x="18824" y="402896"/>
                  <a:pt x="998" y="387273"/>
                </a:cubicBezTo>
                <a:lnTo>
                  <a:pt x="0" y="386275"/>
                </a:lnTo>
                <a:cubicBezTo>
                  <a:pt x="-30162" y="356112"/>
                  <a:pt x="-30162" y="307209"/>
                  <a:pt x="0" y="277047"/>
                </a:cubicBezTo>
                <a:lnTo>
                  <a:pt x="254425" y="22622"/>
                </a:lnTo>
                <a:cubicBezTo>
                  <a:pt x="269506" y="7541"/>
                  <a:pt x="289273" y="0"/>
                  <a:pt x="309039" y="0"/>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dirty="0">
              <a:solidFill>
                <a:schemeClr val="bg2">
                  <a:lumMod val="25000"/>
                </a:schemeClr>
              </a:solidFill>
            </a:endParaRPr>
          </a:p>
        </p:txBody>
      </p:sp>
      <p:sp>
        <p:nvSpPr>
          <p:cNvPr id="8" name="KSO_Shape"/>
          <p:cNvSpPr/>
          <p:nvPr/>
        </p:nvSpPr>
        <p:spPr>
          <a:xfrm>
            <a:off x="8324785" y="2431415"/>
            <a:ext cx="1905000" cy="1263650"/>
          </a:xfrm>
          <a:custGeom>
            <a:avLst/>
            <a:gdLst/>
            <a:ahLst/>
            <a:cxnLst/>
            <a:rect l="l" t="t" r="r" b="b"/>
            <a:pathLst>
              <a:path w="621184" h="412091">
                <a:moveTo>
                  <a:pt x="309039" y="0"/>
                </a:moveTo>
                <a:cubicBezTo>
                  <a:pt x="309558" y="0"/>
                  <a:pt x="310077" y="6"/>
                  <a:pt x="310593" y="149"/>
                </a:cubicBezTo>
                <a:cubicBezTo>
                  <a:pt x="330872" y="-390"/>
                  <a:pt x="351283" y="7145"/>
                  <a:pt x="366760" y="22622"/>
                </a:cubicBezTo>
                <a:lnTo>
                  <a:pt x="621184" y="277046"/>
                </a:lnTo>
                <a:cubicBezTo>
                  <a:pt x="651347" y="307208"/>
                  <a:pt x="651347" y="356112"/>
                  <a:pt x="621184" y="386274"/>
                </a:cubicBezTo>
                <a:lnTo>
                  <a:pt x="620186" y="387272"/>
                </a:lnTo>
                <a:cubicBezTo>
                  <a:pt x="602361" y="402896"/>
                  <a:pt x="578955" y="412091"/>
                  <a:pt x="553401" y="412091"/>
                </a:cubicBezTo>
                <a:lnTo>
                  <a:pt x="67784" y="412091"/>
                </a:lnTo>
                <a:cubicBezTo>
                  <a:pt x="42230" y="412091"/>
                  <a:pt x="18824" y="402896"/>
                  <a:pt x="998" y="387273"/>
                </a:cubicBezTo>
                <a:lnTo>
                  <a:pt x="0" y="386275"/>
                </a:lnTo>
                <a:cubicBezTo>
                  <a:pt x="-30162" y="356112"/>
                  <a:pt x="-30162" y="307209"/>
                  <a:pt x="0" y="277047"/>
                </a:cubicBezTo>
                <a:lnTo>
                  <a:pt x="254425" y="22622"/>
                </a:lnTo>
                <a:cubicBezTo>
                  <a:pt x="269506" y="7541"/>
                  <a:pt x="289273" y="0"/>
                  <a:pt x="309039" y="0"/>
                </a:cubicBez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chemeClr val="bg2">
                  <a:lumMod val="25000"/>
                </a:schemeClr>
              </a:solidFill>
            </a:endParaRPr>
          </a:p>
        </p:txBody>
      </p:sp>
      <p:sp>
        <p:nvSpPr>
          <p:cNvPr id="9" name="文本框 8"/>
          <p:cNvSpPr txBox="1"/>
          <p:nvPr/>
        </p:nvSpPr>
        <p:spPr>
          <a:xfrm>
            <a:off x="7029169" y="4160043"/>
            <a:ext cx="4711849" cy="1981696"/>
          </a:xfrm>
          <a:prstGeom prst="rect">
            <a:avLst/>
          </a:prstGeom>
          <a:noFill/>
        </p:spPr>
        <p:txBody>
          <a:bodyPr wrap="square" rtlCol="0">
            <a:spAutoFit/>
          </a:bodyPr>
          <a:lstStyle/>
          <a:p>
            <a:pPr indent="457200">
              <a:lnSpc>
                <a:spcPct val="13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在普通用户的功能中可以查询所有的航班信息，也可以通过用户想要到达的目的地进行查看航班信息，并且可以查看自己订票的信息。</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indent="457200">
              <a:lnSpc>
                <a:spcPct val="13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在管理员的功能中可以查看所有客户的订单，还有查看航班候补客户的订单，当然也可以查看所有航班信息。</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 name="文本框 3"/>
          <p:cNvSpPr txBox="1"/>
          <p:nvPr/>
        </p:nvSpPr>
        <p:spPr>
          <a:xfrm>
            <a:off x="8778472" y="3810243"/>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D5493A"/>
                </a:solidFill>
                <a:latin typeface="微软雅黑" panose="020B0503020204020204" pitchFamily="34" charset="-122"/>
                <a:ea typeface="微软雅黑" panose="020B0503020204020204" pitchFamily="34" charset="-122"/>
              </a:rPr>
              <a:t>查询功能</a:t>
            </a:r>
          </a:p>
        </p:txBody>
      </p:sp>
      <p:sp>
        <p:nvSpPr>
          <p:cNvPr id="11" name="文本框 10"/>
          <p:cNvSpPr txBox="1"/>
          <p:nvPr/>
        </p:nvSpPr>
        <p:spPr>
          <a:xfrm>
            <a:off x="1433213" y="1898909"/>
            <a:ext cx="4825860" cy="1341521"/>
          </a:xfrm>
          <a:prstGeom prst="rect">
            <a:avLst/>
          </a:prstGeom>
          <a:noFill/>
        </p:spPr>
        <p:txBody>
          <a:bodyPr wrap="square" rtlCol="0">
            <a:spAutoFit/>
          </a:bodyPr>
          <a:lstStyle/>
          <a:p>
            <a:pPr marL="0" marR="0" lvl="0" indent="457200"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可以在普通用户的界面选择订购机票功能，可以通过目的地或者航班号查询过后再进行订购，并且会根据你所购买的舱位等级还有购买的票数进行计算最终需要支付的金额。</a:t>
            </a:r>
            <a:endParaRPr kumimoji="0" lang="en-US" altLang="zh-CN" sz="16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3"/>
          <p:cNvSpPr txBox="1"/>
          <p:nvPr/>
        </p:nvSpPr>
        <p:spPr>
          <a:xfrm>
            <a:off x="3093512" y="1510659"/>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595959"/>
                </a:solidFill>
                <a:latin typeface="微软雅黑" panose="020B0503020204020204" pitchFamily="34" charset="-122"/>
                <a:ea typeface="微软雅黑" panose="020B0503020204020204" pitchFamily="34" charset="-122"/>
              </a:rPr>
              <a:t>订购功能</a:t>
            </a:r>
          </a:p>
        </p:txBody>
      </p:sp>
      <p:sp>
        <p:nvSpPr>
          <p:cNvPr id="34" name="AutoShape 28"/>
          <p:cNvSpPr/>
          <p:nvPr/>
        </p:nvSpPr>
        <p:spPr bwMode="auto">
          <a:xfrm>
            <a:off x="3459767" y="3608807"/>
            <a:ext cx="590723" cy="5907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35" name="AutoShape 100"/>
          <p:cNvSpPr/>
          <p:nvPr/>
        </p:nvSpPr>
        <p:spPr bwMode="auto">
          <a:xfrm>
            <a:off x="9019221" y="2896393"/>
            <a:ext cx="516127" cy="5907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50800" tIns="50800" rIns="50800" bIns="50800" anchor="ctr"/>
          <a:lstStyle/>
          <a:p>
            <a:pPr defTabSz="608965"/>
            <a:endParaRPr lang="en-US" sz="4000">
              <a:solidFill>
                <a:schemeClr val="bg2">
                  <a:lumMod val="25000"/>
                </a:schemeClr>
              </a:solidFill>
              <a:effectLst>
                <a:outerShdw blurRad="38100" dist="38100" dir="2700000" algn="tl">
                  <a:srgbClr val="000000"/>
                </a:outerShdw>
              </a:effectLst>
            </a:endParaRPr>
          </a:p>
        </p:txBody>
      </p:sp>
      <p:sp>
        <p:nvSpPr>
          <p:cNvPr id="37" name="TextBox 76">
            <a:extLst>
              <a:ext uri="{FF2B5EF4-FFF2-40B4-BE49-F238E27FC236}">
                <a16:creationId xmlns:a16="http://schemas.microsoft.com/office/drawing/2014/main" id="{87B344D2-D995-4A7E-A951-8024CE1E3A9E}"/>
              </a:ext>
            </a:extLst>
          </p:cNvPr>
          <p:cNvSpPr txBox="1"/>
          <p:nvPr/>
        </p:nvSpPr>
        <p:spPr>
          <a:xfrm>
            <a:off x="354563" y="795679"/>
            <a:ext cx="3049628" cy="400110"/>
          </a:xfrm>
          <a:prstGeom prst="rect">
            <a:avLst/>
          </a:prstGeom>
          <a:noFill/>
        </p:spPr>
        <p:txBody>
          <a:bodyPr wrap="square" rtlCol="0">
            <a:spAutoFit/>
          </a:bodyPr>
          <a:lstStyle/>
          <a:p>
            <a:r>
              <a:rPr lang="zh-CN" altLang="en-US" sz="2000" b="1" dirty="0">
                <a:solidFill>
                  <a:srgbClr val="D5493A"/>
                </a:solidFill>
                <a:latin typeface="微软雅黑" panose="020B0503020204020204" pitchFamily="34" charset="-122"/>
                <a:ea typeface="微软雅黑" panose="020B0503020204020204" pitchFamily="34" charset="-122"/>
              </a:rPr>
              <a:t>程序模块</a:t>
            </a:r>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nvSpPr>
        <p:spPr>
          <a:xfrm>
            <a:off x="0" y="0"/>
            <a:ext cx="5192486" cy="6858000"/>
          </a:xfrm>
          <a:custGeom>
            <a:avLst/>
            <a:gdLst>
              <a:gd name="connsiteX0" fmla="*/ 1713875 w 5192486"/>
              <a:gd name="connsiteY0" fmla="*/ 0 h 6858000"/>
              <a:gd name="connsiteX1" fmla="*/ 2647325 w 5192486"/>
              <a:gd name="connsiteY1" fmla="*/ 0 h 6858000"/>
              <a:gd name="connsiteX2" fmla="*/ 5192486 w 5192486"/>
              <a:gd name="connsiteY2" fmla="*/ 2406327 h 6858000"/>
              <a:gd name="connsiteX3" fmla="*/ 483972 w 5192486"/>
              <a:gd name="connsiteY3" fmla="*/ 6857998 h 6858000"/>
              <a:gd name="connsiteX4" fmla="*/ 483972 w 5192486"/>
              <a:gd name="connsiteY4" fmla="*/ 6858000 h 6858000"/>
              <a:gd name="connsiteX5" fmla="*/ 0 w 5192486"/>
              <a:gd name="connsiteY5" fmla="*/ 6858000 h 6858000"/>
              <a:gd name="connsiteX6" fmla="*/ 0 w 5192486"/>
              <a:gd name="connsiteY6" fmla="*/ 6433039 h 6858000"/>
              <a:gd name="connsiteX7" fmla="*/ 4259036 w 5192486"/>
              <a:gd name="connsiteY7" fmla="*/ 2406327 h 6858000"/>
              <a:gd name="connsiteX8" fmla="*/ 1713875 w 5192486"/>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2486" h="6858000">
                <a:moveTo>
                  <a:pt x="1713875" y="0"/>
                </a:moveTo>
                <a:lnTo>
                  <a:pt x="2647325" y="0"/>
                </a:lnTo>
                <a:lnTo>
                  <a:pt x="5192486" y="2406327"/>
                </a:lnTo>
                <a:lnTo>
                  <a:pt x="483972" y="6857998"/>
                </a:lnTo>
                <a:lnTo>
                  <a:pt x="483972" y="6858000"/>
                </a:lnTo>
                <a:lnTo>
                  <a:pt x="0" y="6858000"/>
                </a:lnTo>
                <a:lnTo>
                  <a:pt x="0" y="6433039"/>
                </a:lnTo>
                <a:lnTo>
                  <a:pt x="4259036" y="2406327"/>
                </a:lnTo>
                <a:lnTo>
                  <a:pt x="1713875"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571500" y="0"/>
            <a:ext cx="5192486" cy="6858000"/>
          </a:xfrm>
          <a:custGeom>
            <a:avLst/>
            <a:gdLst>
              <a:gd name="connsiteX0" fmla="*/ 0 w 5192486"/>
              <a:gd name="connsiteY0" fmla="*/ 0 h 6858000"/>
              <a:gd name="connsiteX1" fmla="*/ 2647325 w 5192486"/>
              <a:gd name="connsiteY1" fmla="*/ 0 h 6858000"/>
              <a:gd name="connsiteX2" fmla="*/ 5192486 w 5192486"/>
              <a:gd name="connsiteY2" fmla="*/ 2406327 h 6858000"/>
              <a:gd name="connsiteX3" fmla="*/ 483972 w 5192486"/>
              <a:gd name="connsiteY3" fmla="*/ 6857998 h 6858000"/>
              <a:gd name="connsiteX4" fmla="*/ 483972 w 5192486"/>
              <a:gd name="connsiteY4" fmla="*/ 6858000 h 6858000"/>
              <a:gd name="connsiteX5" fmla="*/ 0 w 5192486"/>
              <a:gd name="connsiteY5" fmla="*/ 6858000 h 6858000"/>
              <a:gd name="connsiteX6" fmla="*/ 0 w 519248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486" h="6858000">
                <a:moveTo>
                  <a:pt x="0" y="0"/>
                </a:moveTo>
                <a:lnTo>
                  <a:pt x="2647325" y="0"/>
                </a:lnTo>
                <a:lnTo>
                  <a:pt x="5192486" y="2406327"/>
                </a:lnTo>
                <a:lnTo>
                  <a:pt x="483972" y="6857998"/>
                </a:lnTo>
                <a:lnTo>
                  <a:pt x="483972" y="6858000"/>
                </a:lnTo>
                <a:lnTo>
                  <a:pt x="0" y="6858000"/>
                </a:lnTo>
                <a:lnTo>
                  <a:pt x="0" y="0"/>
                </a:lnTo>
                <a:close/>
              </a:path>
            </a:pathLst>
          </a:custGeom>
          <a:blipFill dpi="0" rotWithShape="1">
            <a:blip r:embed="rId3"/>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 Box 3"/>
          <p:cNvSpPr>
            <a:spLocks noChangeArrowheads="1"/>
          </p:cNvSpPr>
          <p:nvPr/>
        </p:nvSpPr>
        <p:spPr bwMode="auto">
          <a:xfrm>
            <a:off x="4172290" y="440863"/>
            <a:ext cx="3847419" cy="830997"/>
          </a:xfrm>
          <a:prstGeom prst="rect">
            <a:avLst/>
          </a:prstGeom>
        </p:spPr>
        <p:txBody>
          <a:bodyPr wrap="square">
            <a:spAutoFit/>
          </a:bodyPr>
          <a:lstStyle/>
          <a:p>
            <a:pPr algn="ctr">
              <a:spcBef>
                <a:spcPct val="0"/>
              </a:spcBef>
            </a:pPr>
            <a:r>
              <a:rPr lang="zh-CN" altLang="en-US" sz="4800" b="1" dirty="0">
                <a:solidFill>
                  <a:srgbClr val="D5493A"/>
                </a:solidFill>
                <a:latin typeface="微软雅黑" panose="020B0503020204020204" pitchFamily="34" charset="-122"/>
                <a:ea typeface="微软雅黑" panose="020B0503020204020204" pitchFamily="34" charset="-122"/>
                <a:sym typeface="Calibri" panose="020F0502020204030204" pitchFamily="34" charset="0"/>
              </a:rPr>
              <a:t>目 录</a:t>
            </a:r>
            <a:r>
              <a:rPr lang="en-US" altLang="zh-CN" sz="3200" dirty="0">
                <a:solidFill>
                  <a:srgbClr val="D5493A"/>
                </a:solidFill>
                <a:latin typeface="微软雅黑" panose="020B0503020204020204" pitchFamily="34" charset="-122"/>
                <a:ea typeface="微软雅黑" panose="020B0503020204020204" pitchFamily="34" charset="-122"/>
              </a:rPr>
              <a:t>/</a:t>
            </a:r>
            <a:r>
              <a:rPr lang="en-US" altLang="zh-CN" sz="3200" dirty="0">
                <a:solidFill>
                  <a:schemeClr val="bg2">
                    <a:lumMod val="25000"/>
                  </a:schemeClr>
                </a:solidFill>
                <a:latin typeface="微软雅黑" panose="020B0503020204020204" pitchFamily="34" charset="-122"/>
                <a:ea typeface="微软雅黑" panose="020B0503020204020204" pitchFamily="34" charset="-122"/>
              </a:rPr>
              <a:t>COMPANY</a:t>
            </a:r>
            <a:endParaRPr lang="zh-CN" altLang="en-US" sz="3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3" name="TextBox 76"/>
          <p:cNvSpPr txBox="1"/>
          <p:nvPr/>
        </p:nvSpPr>
        <p:spPr>
          <a:xfrm>
            <a:off x="7589879" y="1903346"/>
            <a:ext cx="2163721" cy="523220"/>
          </a:xfrm>
          <a:prstGeom prst="rect">
            <a:avLst/>
          </a:prstGeom>
          <a:noFill/>
        </p:spPr>
        <p:txBody>
          <a:bodyPr wrap="square" rtlCol="0">
            <a:spAutoFit/>
          </a:bodyPr>
          <a:lstStyle/>
          <a:p>
            <a:pPr algn="dist"/>
            <a:r>
              <a:rPr lang="zh-CN" altLang="en-US" sz="2800" dirty="0">
                <a:solidFill>
                  <a:srgbClr val="ED4022"/>
                </a:solidFill>
                <a:latin typeface="微软雅黑" panose="020B0503020204020204" pitchFamily="34" charset="-122"/>
                <a:ea typeface="微软雅黑" panose="020B0503020204020204" pitchFamily="34" charset="-122"/>
              </a:rPr>
              <a:t>需求分析</a:t>
            </a:r>
          </a:p>
        </p:txBody>
      </p:sp>
      <p:sp>
        <p:nvSpPr>
          <p:cNvPr id="60" name="任意多边形 59"/>
          <p:cNvSpPr/>
          <p:nvPr/>
        </p:nvSpPr>
        <p:spPr>
          <a:xfrm>
            <a:off x="6640946" y="1712723"/>
            <a:ext cx="791915" cy="756494"/>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63" name="TextBox 76"/>
          <p:cNvSpPr txBox="1"/>
          <p:nvPr/>
        </p:nvSpPr>
        <p:spPr>
          <a:xfrm>
            <a:off x="7610897" y="2934793"/>
            <a:ext cx="2142703" cy="523220"/>
          </a:xfrm>
          <a:prstGeom prst="rect">
            <a:avLst/>
          </a:prstGeom>
          <a:noFill/>
        </p:spPr>
        <p:txBody>
          <a:bodyPr wrap="square" rtlCol="0">
            <a:spAutoFit/>
          </a:bodyPr>
          <a:lstStyle/>
          <a:p>
            <a:pPr algn="dist"/>
            <a:r>
              <a:rPr lang="zh-CN" altLang="en-US" sz="2800" dirty="0">
                <a:solidFill>
                  <a:srgbClr val="ED4022"/>
                </a:solidFill>
                <a:latin typeface="微软雅黑" panose="020B0503020204020204" pitchFamily="34" charset="-122"/>
                <a:ea typeface="微软雅黑" panose="020B0503020204020204" pitchFamily="34" charset="-122"/>
              </a:rPr>
              <a:t>概要设计</a:t>
            </a:r>
          </a:p>
        </p:txBody>
      </p:sp>
      <p:sp>
        <p:nvSpPr>
          <p:cNvPr id="64" name="任意多边形 63"/>
          <p:cNvSpPr/>
          <p:nvPr/>
        </p:nvSpPr>
        <p:spPr>
          <a:xfrm>
            <a:off x="6640946" y="2811069"/>
            <a:ext cx="791915" cy="756494"/>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67" name="TextBox 76"/>
          <p:cNvSpPr txBox="1"/>
          <p:nvPr/>
        </p:nvSpPr>
        <p:spPr>
          <a:xfrm>
            <a:off x="7589878" y="3966240"/>
            <a:ext cx="2163721" cy="523220"/>
          </a:xfrm>
          <a:prstGeom prst="rect">
            <a:avLst/>
          </a:prstGeom>
          <a:noFill/>
        </p:spPr>
        <p:txBody>
          <a:bodyPr wrap="square" rtlCol="0">
            <a:spAutoFit/>
          </a:bodyPr>
          <a:lstStyle/>
          <a:p>
            <a:pPr algn="dist"/>
            <a:r>
              <a:rPr lang="zh-CN" altLang="en-US" sz="2800" dirty="0">
                <a:solidFill>
                  <a:srgbClr val="ED4022"/>
                </a:solidFill>
                <a:latin typeface="微软雅黑" panose="020B0503020204020204" pitchFamily="34" charset="-122"/>
                <a:ea typeface="微软雅黑" panose="020B0503020204020204" pitchFamily="34" charset="-122"/>
              </a:rPr>
              <a:t>具体实现</a:t>
            </a:r>
          </a:p>
        </p:txBody>
      </p:sp>
      <p:sp>
        <p:nvSpPr>
          <p:cNvPr id="68" name="任意多边形 67"/>
          <p:cNvSpPr/>
          <p:nvPr/>
        </p:nvSpPr>
        <p:spPr>
          <a:xfrm>
            <a:off x="6640946" y="3909414"/>
            <a:ext cx="791915" cy="756494"/>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03</a:t>
            </a:r>
            <a:endParaRPr lang="zh-CN" altLang="en-US" sz="2400" dirty="0"/>
          </a:p>
        </p:txBody>
      </p:sp>
      <p:sp>
        <p:nvSpPr>
          <p:cNvPr id="21" name="任意多边形 71">
            <a:extLst>
              <a:ext uri="{FF2B5EF4-FFF2-40B4-BE49-F238E27FC236}">
                <a16:creationId xmlns:a16="http://schemas.microsoft.com/office/drawing/2014/main" id="{CC7249BF-7E36-440D-9DFA-D1651119740E}"/>
              </a:ext>
            </a:extLst>
          </p:cNvPr>
          <p:cNvSpPr/>
          <p:nvPr/>
        </p:nvSpPr>
        <p:spPr>
          <a:xfrm>
            <a:off x="6661964" y="5007759"/>
            <a:ext cx="791915" cy="756494"/>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04</a:t>
            </a:r>
            <a:endParaRPr lang="zh-CN" altLang="en-US" sz="2400" dirty="0"/>
          </a:p>
        </p:txBody>
      </p:sp>
      <p:sp>
        <p:nvSpPr>
          <p:cNvPr id="22" name="TextBox 76">
            <a:extLst>
              <a:ext uri="{FF2B5EF4-FFF2-40B4-BE49-F238E27FC236}">
                <a16:creationId xmlns:a16="http://schemas.microsoft.com/office/drawing/2014/main" id="{6BBB0C34-9D3C-455A-8D74-274B5935EF5B}"/>
              </a:ext>
            </a:extLst>
          </p:cNvPr>
          <p:cNvSpPr txBox="1"/>
          <p:nvPr/>
        </p:nvSpPr>
        <p:spPr>
          <a:xfrm>
            <a:off x="7610897" y="5097237"/>
            <a:ext cx="2142703" cy="523220"/>
          </a:xfrm>
          <a:prstGeom prst="rect">
            <a:avLst/>
          </a:prstGeom>
          <a:noFill/>
        </p:spPr>
        <p:txBody>
          <a:bodyPr wrap="square" rtlCol="0">
            <a:spAutoFit/>
          </a:bodyPr>
          <a:lstStyle/>
          <a:p>
            <a:pPr algn="dist"/>
            <a:r>
              <a:rPr lang="zh-CN" altLang="en-US" sz="2800" dirty="0">
                <a:solidFill>
                  <a:srgbClr val="ED4022"/>
                </a:solidFill>
                <a:latin typeface="微软雅黑" panose="020B0503020204020204" pitchFamily="34" charset="-122"/>
                <a:ea typeface="微软雅黑" panose="020B0503020204020204" pitchFamily="34" charset="-122"/>
              </a:rPr>
              <a:t>系统总结</a:t>
            </a:r>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4273899" y="3793183"/>
            <a:ext cx="4000872" cy="707886"/>
          </a:xfrm>
          <a:prstGeom prst="rect">
            <a:avLst/>
          </a:prstGeom>
          <a:noFill/>
          <a:effectLst/>
        </p:spPr>
        <p:txBody>
          <a:bodyPr wrap="square" rtlCol="0">
            <a:spAutoFit/>
          </a:bodyPr>
          <a:lstStyle/>
          <a:p>
            <a:pPr algn="dist"/>
            <a:r>
              <a:rPr lang="zh-CN" altLang="en-US" sz="4000" dirty="0">
                <a:solidFill>
                  <a:srgbClr val="D5493A"/>
                </a:solidFill>
                <a:latin typeface="微软雅黑" panose="020B0503020204020204" pitchFamily="34" charset="-122"/>
                <a:ea typeface="微软雅黑" panose="020B0503020204020204" pitchFamily="34" charset="-122"/>
              </a:rPr>
              <a:t>具体实现</a:t>
            </a:r>
          </a:p>
        </p:txBody>
      </p:sp>
      <p:sp>
        <p:nvSpPr>
          <p:cNvPr id="17" name="任意多边形 16"/>
          <p:cNvSpPr/>
          <p:nvPr/>
        </p:nvSpPr>
        <p:spPr>
          <a:xfrm>
            <a:off x="4868871" y="-120568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18" name="任意多边形 17"/>
          <p:cNvSpPr/>
          <p:nvPr/>
        </p:nvSpPr>
        <p:spPr>
          <a:xfrm>
            <a:off x="6274335" y="11334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19" name="任意多边形 18"/>
          <p:cNvSpPr/>
          <p:nvPr/>
        </p:nvSpPr>
        <p:spPr>
          <a:xfrm>
            <a:off x="3463406" y="11334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21" name="任意多边形 20"/>
          <p:cNvSpPr/>
          <p:nvPr/>
        </p:nvSpPr>
        <p:spPr>
          <a:xfrm>
            <a:off x="4868871" y="1432387"/>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noFill/>
          <a:ln w="1905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D5493A"/>
                </a:solidFill>
                <a:latin typeface="微软雅黑" panose="020B0503020204020204" pitchFamily="34" charset="-122"/>
                <a:ea typeface="微软雅黑" panose="020B0503020204020204" pitchFamily="34" charset="-122"/>
              </a:rPr>
              <a:t>03</a:t>
            </a:r>
            <a:endParaRPr lang="zh-CN" altLang="en-US" sz="6000" dirty="0">
              <a:solidFill>
                <a:srgbClr val="D5493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26112" y="371727"/>
            <a:ext cx="1620957" cy="523220"/>
          </a:xfrm>
          <a:prstGeom prst="rect">
            <a:avLst/>
          </a:prstGeom>
          <a:noFill/>
        </p:spPr>
        <p:txBody>
          <a:bodyPr wrap="none" rtlCol="0">
            <a:spAutoFit/>
          </a:bodyPr>
          <a:lstStyle/>
          <a:p>
            <a:r>
              <a:rPr lang="zh-CN" altLang="en-US" sz="2800" b="1" dirty="0">
                <a:solidFill>
                  <a:srgbClr val="D5493A"/>
                </a:solidFill>
                <a:latin typeface="微软雅黑" panose="020B0503020204020204" pitchFamily="34" charset="-122"/>
                <a:ea typeface="微软雅黑" panose="020B0503020204020204" pitchFamily="34" charset="-122"/>
              </a:rPr>
              <a:t>具体实现</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641C92F1-2D4E-4536-8712-BB21BE313954}"/>
              </a:ext>
            </a:extLst>
          </p:cNvPr>
          <p:cNvSpPr txBox="1"/>
          <p:nvPr/>
        </p:nvSpPr>
        <p:spPr>
          <a:xfrm>
            <a:off x="826364" y="5008945"/>
            <a:ext cx="11079309" cy="1754326"/>
          </a:xfrm>
          <a:prstGeom prst="rect">
            <a:avLst/>
          </a:prstGeom>
          <a:noFill/>
        </p:spPr>
        <p:txBody>
          <a:bodyPr wrap="square" rtlCol="0">
            <a:spAutoFit/>
          </a:bodyPr>
          <a:lstStyle/>
          <a:p>
            <a:pPr indent="457200"/>
            <a:r>
              <a:rPr lang="zh-CN" altLang="en-US" dirty="0">
                <a:latin typeface="微软雅黑" panose="020B0503020204020204" pitchFamily="34" charset="-122"/>
                <a:ea typeface="微软雅黑" panose="020B0503020204020204" pitchFamily="34" charset="-122"/>
              </a:rPr>
              <a:t>首先通过普通用户的身份进行登录，并且输入密码（</a:t>
            </a:r>
            <a:r>
              <a:rPr lang="en-US" altLang="zh-CN" dirty="0">
                <a:latin typeface="微软雅黑" panose="020B0503020204020204" pitchFamily="34" charset="-122"/>
                <a:ea typeface="微软雅黑" panose="020B0503020204020204" pitchFamily="34" charset="-122"/>
              </a:rPr>
              <a:t>123456</a:t>
            </a:r>
            <a:r>
              <a:rPr lang="zh-CN" altLang="en-US" dirty="0">
                <a:latin typeface="微软雅黑" panose="020B0503020204020204" pitchFamily="34" charset="-122"/>
                <a:ea typeface="微软雅黑" panose="020B0503020204020204" pitchFamily="34" charset="-122"/>
              </a:rPr>
              <a:t>）进入到普通用户的界面</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如图</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所示。还可以通过管理员身份登录，输入密码（</a:t>
            </a:r>
            <a:r>
              <a:rPr lang="en-US" altLang="zh-CN" dirty="0">
                <a:latin typeface="微软雅黑" panose="020B0503020204020204" pitchFamily="34" charset="-122"/>
                <a:ea typeface="微软雅黑" panose="020B0503020204020204" pitchFamily="34" charset="-122"/>
              </a:rPr>
              <a:t>admin</a:t>
            </a:r>
            <a:r>
              <a:rPr lang="zh-CN" altLang="en-US" dirty="0">
                <a:latin typeface="微软雅黑" panose="020B0503020204020204" pitchFamily="34" charset="-122"/>
                <a:ea typeface="微软雅黑" panose="020B0503020204020204" pitchFamily="34" charset="-122"/>
              </a:rPr>
              <a:t>）进入到管理员登录界面，如图</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所示。当密码输错</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次时，会调用</a:t>
            </a:r>
            <a:r>
              <a:rPr lang="en-US" altLang="zh-CN" dirty="0" err="1">
                <a:latin typeface="微软雅黑" panose="020B0503020204020204" pitchFamily="34" charset="-122"/>
                <a:ea typeface="微软雅黑" panose="020B0503020204020204" pitchFamily="34" charset="-122"/>
              </a:rPr>
              <a:t>mixmima</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函数，会提示退出系统重登。</a:t>
            </a:r>
            <a:endParaRPr lang="en-US" altLang="zh-CN" dirty="0">
              <a:latin typeface="微软雅黑" panose="020B0503020204020204" pitchFamily="34" charset="-122"/>
              <a:ea typeface="微软雅黑" panose="020B0503020204020204" pitchFamily="34" charset="-122"/>
            </a:endParaRPr>
          </a:p>
          <a:p>
            <a:pPr indent="457200"/>
            <a:r>
              <a:rPr lang="zh-CN" altLang="en-US" sz="1800" dirty="0">
                <a:solidFill>
                  <a:schemeClr val="bg2">
                    <a:lumMod val="25000"/>
                  </a:schemeClr>
                </a:solidFill>
                <a:latin typeface="微软雅黑" panose="020B0503020204020204" pitchFamily="34" charset="-122"/>
                <a:ea typeface="微软雅黑" panose="020B0503020204020204" pitchFamily="34" charset="-122"/>
              </a:rPr>
              <a:t>这运用了</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switch case</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语句进行页面的跳转，选择数字</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调用</a:t>
            </a:r>
            <a:r>
              <a:rPr lang="en-US" altLang="zh-CN" sz="1800" dirty="0" err="1">
                <a:solidFill>
                  <a:schemeClr val="bg2">
                    <a:lumMod val="25000"/>
                  </a:schemeClr>
                </a:solidFill>
                <a:latin typeface="微软雅黑" panose="020B0503020204020204" pitchFamily="34" charset="-122"/>
                <a:ea typeface="微软雅黑" panose="020B0503020204020204" pitchFamily="34" charset="-122"/>
              </a:rPr>
              <a:t>userhome</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函数跳转到普通用户的登录界面，选择数字</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调用</a:t>
            </a:r>
            <a:r>
              <a:rPr lang="en-US" altLang="zh-CN" sz="1800" dirty="0" err="1">
                <a:solidFill>
                  <a:schemeClr val="bg2">
                    <a:lumMod val="25000"/>
                  </a:schemeClr>
                </a:solidFill>
                <a:latin typeface="微软雅黑" panose="020B0503020204020204" pitchFamily="34" charset="-122"/>
                <a:ea typeface="微软雅黑" panose="020B0503020204020204" pitchFamily="34" charset="-122"/>
              </a:rPr>
              <a:t>adminView</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函数跳转到管理员用户的登录界面，选择数字</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3</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就可以退出系统，并且设置了</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while</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语句，如果没有选择数字</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3</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中的任意一个那么就会弹出报错的提示框。</a:t>
            </a:r>
            <a:endParaRPr lang="zh-CN" altLang="en-US" dirty="0"/>
          </a:p>
        </p:txBody>
      </p:sp>
      <p:sp>
        <p:nvSpPr>
          <p:cNvPr id="8" name="文本框 7">
            <a:extLst>
              <a:ext uri="{FF2B5EF4-FFF2-40B4-BE49-F238E27FC236}">
                <a16:creationId xmlns:a16="http://schemas.microsoft.com/office/drawing/2014/main" id="{DED3E675-BFE7-41F9-B17E-DF291BDC3093}"/>
              </a:ext>
            </a:extLst>
          </p:cNvPr>
          <p:cNvSpPr txBox="1"/>
          <p:nvPr/>
        </p:nvSpPr>
        <p:spPr>
          <a:xfrm>
            <a:off x="2309646" y="4516582"/>
            <a:ext cx="1361270" cy="338554"/>
          </a:xfrm>
          <a:prstGeom prst="rect">
            <a:avLst/>
          </a:prstGeom>
          <a:noFill/>
        </p:spPr>
        <p:txBody>
          <a:bodyPr wrap="none" rtlCol="0">
            <a:spAutoFit/>
          </a:bodyPr>
          <a:lstStyle/>
          <a:p>
            <a:r>
              <a:rPr lang="zh-CN" altLang="en-US" sz="1600" dirty="0"/>
              <a:t>图</a:t>
            </a:r>
            <a:r>
              <a:rPr lang="en-US" altLang="zh-CN" sz="1600" dirty="0"/>
              <a:t>1 </a:t>
            </a:r>
            <a:r>
              <a:rPr lang="zh-CN" altLang="en-US" sz="1600" dirty="0"/>
              <a:t>用户登录</a:t>
            </a:r>
          </a:p>
        </p:txBody>
      </p:sp>
      <p:pic>
        <p:nvPicPr>
          <p:cNvPr id="15" name="图片 14">
            <a:extLst>
              <a:ext uri="{FF2B5EF4-FFF2-40B4-BE49-F238E27FC236}">
                <a16:creationId xmlns:a16="http://schemas.microsoft.com/office/drawing/2014/main" id="{DB48D749-B161-4B57-8476-3C24844968C3}"/>
              </a:ext>
            </a:extLst>
          </p:cNvPr>
          <p:cNvPicPr>
            <a:picLocks noChangeAspect="1"/>
          </p:cNvPicPr>
          <p:nvPr/>
        </p:nvPicPr>
        <p:blipFill>
          <a:blip r:embed="rId3"/>
          <a:stretch>
            <a:fillRect/>
          </a:stretch>
        </p:blipFill>
        <p:spPr>
          <a:xfrm>
            <a:off x="826364" y="1476127"/>
            <a:ext cx="4689385" cy="3040455"/>
          </a:xfrm>
          <a:prstGeom prst="rect">
            <a:avLst/>
          </a:prstGeom>
        </p:spPr>
      </p:pic>
      <p:sp>
        <p:nvSpPr>
          <p:cNvPr id="17" name="文本框 16">
            <a:extLst>
              <a:ext uri="{FF2B5EF4-FFF2-40B4-BE49-F238E27FC236}">
                <a16:creationId xmlns:a16="http://schemas.microsoft.com/office/drawing/2014/main" id="{6DAFA01F-DB18-4BB5-AEF5-34207EAD0BD8}"/>
              </a:ext>
            </a:extLst>
          </p:cNvPr>
          <p:cNvSpPr txBox="1"/>
          <p:nvPr/>
        </p:nvSpPr>
        <p:spPr>
          <a:xfrm>
            <a:off x="415636" y="1000871"/>
            <a:ext cx="6096000" cy="369332"/>
          </a:xfrm>
          <a:prstGeom prst="rect">
            <a:avLst/>
          </a:prstGeom>
          <a:noFill/>
        </p:spPr>
        <p:txBody>
          <a:bodyPr wrap="square">
            <a:spAutoFit/>
          </a:bodyPr>
          <a:lstStyle/>
          <a:p>
            <a:r>
              <a:rPr lang="zh-CN" altLang="en-US" sz="1800" dirty="0">
                <a:solidFill>
                  <a:srgbClr val="D5493A"/>
                </a:solidFill>
                <a:latin typeface="微软雅黑" panose="020B0503020204020204" pitchFamily="34" charset="-122"/>
                <a:ea typeface="微软雅黑" panose="020B0503020204020204" pitchFamily="34" charset="-122"/>
              </a:rPr>
              <a:t>登录主界面</a:t>
            </a:r>
          </a:p>
        </p:txBody>
      </p:sp>
      <p:pic>
        <p:nvPicPr>
          <p:cNvPr id="11" name="图片 10">
            <a:extLst>
              <a:ext uri="{FF2B5EF4-FFF2-40B4-BE49-F238E27FC236}">
                <a16:creationId xmlns:a16="http://schemas.microsoft.com/office/drawing/2014/main" id="{688B559F-7015-433F-930E-A0200D3019A2}"/>
              </a:ext>
            </a:extLst>
          </p:cNvPr>
          <p:cNvPicPr>
            <a:picLocks noChangeAspect="1"/>
          </p:cNvPicPr>
          <p:nvPr/>
        </p:nvPicPr>
        <p:blipFill>
          <a:blip r:embed="rId4"/>
          <a:stretch>
            <a:fillRect/>
          </a:stretch>
        </p:blipFill>
        <p:spPr>
          <a:xfrm>
            <a:off x="5965878" y="1602754"/>
            <a:ext cx="5285365" cy="2856205"/>
          </a:xfrm>
          <a:prstGeom prst="rect">
            <a:avLst/>
          </a:prstGeom>
        </p:spPr>
      </p:pic>
      <p:sp>
        <p:nvSpPr>
          <p:cNvPr id="20" name="文本框 19">
            <a:extLst>
              <a:ext uri="{FF2B5EF4-FFF2-40B4-BE49-F238E27FC236}">
                <a16:creationId xmlns:a16="http://schemas.microsoft.com/office/drawing/2014/main" id="{0BB64304-DA13-491F-A76B-59EAB02771CD}"/>
              </a:ext>
            </a:extLst>
          </p:cNvPr>
          <p:cNvSpPr txBox="1"/>
          <p:nvPr/>
        </p:nvSpPr>
        <p:spPr>
          <a:xfrm>
            <a:off x="8188591" y="4516582"/>
            <a:ext cx="1566454" cy="338554"/>
          </a:xfrm>
          <a:prstGeom prst="rect">
            <a:avLst/>
          </a:prstGeom>
          <a:noFill/>
        </p:spPr>
        <p:txBody>
          <a:bodyPr wrap="none" rtlCol="0">
            <a:spAutoFit/>
          </a:bodyPr>
          <a:lstStyle/>
          <a:p>
            <a:r>
              <a:rPr lang="zh-CN" altLang="en-US" sz="1600" dirty="0"/>
              <a:t>图</a:t>
            </a:r>
            <a:r>
              <a:rPr lang="en-US" altLang="zh-CN" sz="1600" dirty="0"/>
              <a:t>2 </a:t>
            </a:r>
            <a:r>
              <a:rPr lang="zh-CN" altLang="en-US" sz="1600" dirty="0"/>
              <a:t>管理员登录</a:t>
            </a:r>
          </a:p>
        </p:txBody>
      </p:sp>
    </p:spTree>
    <p:extLst>
      <p:ext uri="{BB962C8B-B14F-4D97-AF65-F5344CB8AC3E}">
        <p14:creationId xmlns:p14="http://schemas.microsoft.com/office/powerpoint/2010/main" val="3345462752"/>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26112" y="371727"/>
            <a:ext cx="1620957" cy="523220"/>
          </a:xfrm>
          <a:prstGeom prst="rect">
            <a:avLst/>
          </a:prstGeom>
          <a:noFill/>
        </p:spPr>
        <p:txBody>
          <a:bodyPr wrap="none" rtlCol="0">
            <a:spAutoFit/>
          </a:bodyPr>
          <a:lstStyle/>
          <a:p>
            <a:r>
              <a:rPr lang="zh-CN" altLang="en-US" sz="2800" b="1" dirty="0">
                <a:solidFill>
                  <a:srgbClr val="D5493A"/>
                </a:solidFill>
                <a:latin typeface="微软雅黑" panose="020B0503020204020204" pitchFamily="34" charset="-122"/>
                <a:ea typeface="微软雅黑" panose="020B0503020204020204" pitchFamily="34" charset="-122"/>
              </a:rPr>
              <a:t>具体实现</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ED3E675-BFE7-41F9-B17E-DF291BDC3093}"/>
              </a:ext>
            </a:extLst>
          </p:cNvPr>
          <p:cNvSpPr txBox="1"/>
          <p:nvPr/>
        </p:nvSpPr>
        <p:spPr>
          <a:xfrm>
            <a:off x="2309646" y="4516582"/>
            <a:ext cx="1361270" cy="338554"/>
          </a:xfrm>
          <a:prstGeom prst="rect">
            <a:avLst/>
          </a:prstGeom>
          <a:noFill/>
        </p:spPr>
        <p:txBody>
          <a:bodyPr wrap="none" rtlCol="0">
            <a:spAutoFit/>
          </a:bodyPr>
          <a:lstStyle/>
          <a:p>
            <a:r>
              <a:rPr lang="zh-CN" altLang="en-US" sz="1600" dirty="0"/>
              <a:t>图</a:t>
            </a:r>
            <a:r>
              <a:rPr lang="en-US" altLang="zh-CN" sz="1600" dirty="0"/>
              <a:t>3 </a:t>
            </a:r>
            <a:r>
              <a:rPr lang="zh-CN" altLang="en-US" sz="1600" dirty="0"/>
              <a:t>查询航线</a:t>
            </a:r>
          </a:p>
        </p:txBody>
      </p:sp>
      <p:sp>
        <p:nvSpPr>
          <p:cNvPr id="17" name="文本框 16">
            <a:extLst>
              <a:ext uri="{FF2B5EF4-FFF2-40B4-BE49-F238E27FC236}">
                <a16:creationId xmlns:a16="http://schemas.microsoft.com/office/drawing/2014/main" id="{6DAFA01F-DB18-4BB5-AEF5-34207EAD0BD8}"/>
              </a:ext>
            </a:extLst>
          </p:cNvPr>
          <p:cNvSpPr txBox="1"/>
          <p:nvPr/>
        </p:nvSpPr>
        <p:spPr>
          <a:xfrm>
            <a:off x="443345" y="1000871"/>
            <a:ext cx="6096000" cy="369332"/>
          </a:xfrm>
          <a:prstGeom prst="rect">
            <a:avLst/>
          </a:prstGeom>
          <a:noFill/>
        </p:spPr>
        <p:txBody>
          <a:bodyPr wrap="square">
            <a:spAutoFit/>
          </a:bodyPr>
          <a:lstStyle/>
          <a:p>
            <a:r>
              <a:rPr lang="zh-CN" altLang="en-US" dirty="0">
                <a:solidFill>
                  <a:srgbClr val="D5493A"/>
                </a:solidFill>
                <a:latin typeface="微软雅黑" panose="020B0503020204020204" pitchFamily="34" charset="-122"/>
                <a:ea typeface="微软雅黑" panose="020B0503020204020204" pitchFamily="34" charset="-122"/>
              </a:rPr>
              <a:t>用户</a:t>
            </a:r>
            <a:r>
              <a:rPr lang="zh-CN" altLang="en-US" sz="1800" dirty="0">
                <a:solidFill>
                  <a:srgbClr val="D5493A"/>
                </a:solidFill>
                <a:latin typeface="微软雅黑" panose="020B0503020204020204" pitchFamily="34" charset="-122"/>
                <a:ea typeface="微软雅黑" panose="020B0503020204020204" pitchFamily="34" charset="-122"/>
              </a:rPr>
              <a:t>主界面功能</a:t>
            </a:r>
          </a:p>
        </p:txBody>
      </p:sp>
      <p:sp>
        <p:nvSpPr>
          <p:cNvPr id="20" name="文本框 19">
            <a:extLst>
              <a:ext uri="{FF2B5EF4-FFF2-40B4-BE49-F238E27FC236}">
                <a16:creationId xmlns:a16="http://schemas.microsoft.com/office/drawing/2014/main" id="{0BB64304-DA13-491F-A76B-59EAB02771CD}"/>
              </a:ext>
            </a:extLst>
          </p:cNvPr>
          <p:cNvSpPr txBox="1"/>
          <p:nvPr/>
        </p:nvSpPr>
        <p:spPr>
          <a:xfrm>
            <a:off x="7902264" y="4524329"/>
            <a:ext cx="2182008" cy="338554"/>
          </a:xfrm>
          <a:prstGeom prst="rect">
            <a:avLst/>
          </a:prstGeom>
          <a:noFill/>
        </p:spPr>
        <p:txBody>
          <a:bodyPr wrap="none" rtlCol="0">
            <a:spAutoFit/>
          </a:bodyPr>
          <a:lstStyle/>
          <a:p>
            <a:r>
              <a:rPr lang="zh-CN" altLang="en-US" sz="1600" dirty="0"/>
              <a:t>图</a:t>
            </a:r>
            <a:r>
              <a:rPr lang="en-US" altLang="zh-CN" sz="1600" dirty="0"/>
              <a:t>4 </a:t>
            </a:r>
            <a:r>
              <a:rPr lang="zh-CN" altLang="en-US" sz="1600" dirty="0"/>
              <a:t>查询所有航班信息</a:t>
            </a:r>
          </a:p>
        </p:txBody>
      </p:sp>
      <p:pic>
        <p:nvPicPr>
          <p:cNvPr id="3" name="图片 2">
            <a:extLst>
              <a:ext uri="{FF2B5EF4-FFF2-40B4-BE49-F238E27FC236}">
                <a16:creationId xmlns:a16="http://schemas.microsoft.com/office/drawing/2014/main" id="{20E29A10-F92B-4115-870C-76F034994550}"/>
              </a:ext>
            </a:extLst>
          </p:cNvPr>
          <p:cNvPicPr>
            <a:picLocks noChangeAspect="1"/>
          </p:cNvPicPr>
          <p:nvPr/>
        </p:nvPicPr>
        <p:blipFill>
          <a:blip r:embed="rId3"/>
          <a:stretch>
            <a:fillRect/>
          </a:stretch>
        </p:blipFill>
        <p:spPr>
          <a:xfrm>
            <a:off x="534719" y="1421863"/>
            <a:ext cx="5237863" cy="3050806"/>
          </a:xfrm>
          <a:prstGeom prst="rect">
            <a:avLst/>
          </a:prstGeom>
        </p:spPr>
      </p:pic>
      <p:pic>
        <p:nvPicPr>
          <p:cNvPr id="10" name="图片 9">
            <a:extLst>
              <a:ext uri="{FF2B5EF4-FFF2-40B4-BE49-F238E27FC236}">
                <a16:creationId xmlns:a16="http://schemas.microsoft.com/office/drawing/2014/main" id="{592CFFDD-CF2E-468F-ACB8-7F3595BBFD11}"/>
              </a:ext>
            </a:extLst>
          </p:cNvPr>
          <p:cNvPicPr>
            <a:picLocks noChangeAspect="1"/>
          </p:cNvPicPr>
          <p:nvPr/>
        </p:nvPicPr>
        <p:blipFill>
          <a:blip r:embed="rId4"/>
          <a:stretch>
            <a:fillRect/>
          </a:stretch>
        </p:blipFill>
        <p:spPr>
          <a:xfrm>
            <a:off x="6189354" y="1396033"/>
            <a:ext cx="5467927" cy="3102466"/>
          </a:xfrm>
          <a:prstGeom prst="rect">
            <a:avLst/>
          </a:prstGeom>
        </p:spPr>
      </p:pic>
      <p:sp>
        <p:nvSpPr>
          <p:cNvPr id="18" name="文本框 17">
            <a:extLst>
              <a:ext uri="{FF2B5EF4-FFF2-40B4-BE49-F238E27FC236}">
                <a16:creationId xmlns:a16="http://schemas.microsoft.com/office/drawing/2014/main" id="{93373727-8867-4CF0-BCD3-109B5EC96F4E}"/>
              </a:ext>
            </a:extLst>
          </p:cNvPr>
          <p:cNvSpPr txBox="1"/>
          <p:nvPr/>
        </p:nvSpPr>
        <p:spPr>
          <a:xfrm>
            <a:off x="798655" y="5284720"/>
            <a:ext cx="11079309" cy="1200329"/>
          </a:xfrm>
          <a:prstGeom prst="rect">
            <a:avLst/>
          </a:prstGeom>
          <a:noFill/>
        </p:spPr>
        <p:txBody>
          <a:bodyPr wrap="square" rtlCol="0">
            <a:spAutoFit/>
          </a:bodyPr>
          <a:lstStyle/>
          <a:p>
            <a:pPr indent="457200"/>
            <a:r>
              <a:rPr lang="zh-CN" altLang="en-US" sz="1800" dirty="0">
                <a:solidFill>
                  <a:schemeClr val="bg2">
                    <a:lumMod val="25000"/>
                  </a:schemeClr>
                </a:solidFill>
                <a:latin typeface="微软雅黑" panose="020B0503020204020204" pitchFamily="34" charset="-122"/>
                <a:ea typeface="微软雅黑" panose="020B0503020204020204" pitchFamily="34" charset="-122"/>
              </a:rPr>
              <a:t>用户主界面也使用了</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switch case</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语句进行页面的跳转，当选择数字</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时，会调用</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void find(</a:t>
            </a:r>
            <a:r>
              <a:rPr lang="en-US" altLang="zh-CN" sz="1800" dirty="0" err="1">
                <a:solidFill>
                  <a:schemeClr val="bg2">
                    <a:lumMod val="25000"/>
                  </a:schemeClr>
                </a:solidFill>
                <a:latin typeface="微软雅黑" panose="020B0503020204020204" pitchFamily="34" charset="-122"/>
                <a:ea typeface="微软雅黑" panose="020B0503020204020204" pitchFamily="34" charset="-122"/>
              </a:rPr>
              <a:t>flightList</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 air)</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函数，并且从头结点后一结点开始遍历航班，实现查询航线的功能，如图</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3</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所示。</a:t>
            </a:r>
            <a:endParaRPr lang="en-US" altLang="zh-CN" sz="1800" dirty="0">
              <a:solidFill>
                <a:schemeClr val="bg2">
                  <a:lumMod val="25000"/>
                </a:schemeClr>
              </a:solidFill>
              <a:latin typeface="微软雅黑" panose="020B0503020204020204" pitchFamily="34" charset="-122"/>
              <a:ea typeface="微软雅黑" panose="020B0503020204020204" pitchFamily="34" charset="-122"/>
            </a:endParaRPr>
          </a:p>
          <a:p>
            <a:pPr indent="457200"/>
            <a:r>
              <a:rPr lang="zh-CN" altLang="en-US" dirty="0">
                <a:solidFill>
                  <a:schemeClr val="bg2">
                    <a:lumMod val="25000"/>
                  </a:schemeClr>
                </a:solidFill>
                <a:latin typeface="微软雅黑" panose="020B0503020204020204" pitchFamily="34" charset="-122"/>
                <a:ea typeface="微软雅黑" panose="020B0503020204020204" pitchFamily="34" charset="-122"/>
              </a:rPr>
              <a:t>当选择数字</a:t>
            </a:r>
            <a:r>
              <a:rPr lang="en-US" altLang="zh-CN" dirty="0">
                <a:solidFill>
                  <a:schemeClr val="bg2">
                    <a:lumMod val="25000"/>
                  </a:schemeClr>
                </a:solidFill>
                <a:latin typeface="微软雅黑" panose="020B0503020204020204" pitchFamily="34" charset="-122"/>
                <a:ea typeface="微软雅黑" panose="020B0503020204020204" pitchFamily="34" charset="-122"/>
              </a:rPr>
              <a:t>3</a:t>
            </a:r>
            <a:r>
              <a:rPr lang="zh-CN" altLang="en-US" dirty="0">
                <a:solidFill>
                  <a:schemeClr val="bg2">
                    <a:lumMod val="25000"/>
                  </a:schemeClr>
                </a:solidFill>
                <a:latin typeface="微软雅黑" panose="020B0503020204020204" pitchFamily="34" charset="-122"/>
                <a:ea typeface="微软雅黑" panose="020B0503020204020204" pitchFamily="34" charset="-122"/>
              </a:rPr>
              <a:t>时，会调用</a:t>
            </a:r>
            <a:r>
              <a:rPr lang="en-US" altLang="zh-CN" dirty="0">
                <a:solidFill>
                  <a:schemeClr val="bg2">
                    <a:lumMod val="25000"/>
                  </a:schemeClr>
                </a:solidFill>
                <a:latin typeface="微软雅黑" panose="020B0503020204020204" pitchFamily="34" charset="-122"/>
                <a:ea typeface="微软雅黑" panose="020B0503020204020204" pitchFamily="34" charset="-122"/>
              </a:rPr>
              <a:t>void </a:t>
            </a:r>
            <a:r>
              <a:rPr lang="en-US" altLang="zh-CN" dirty="0" err="1">
                <a:solidFill>
                  <a:schemeClr val="bg2">
                    <a:lumMod val="25000"/>
                  </a:schemeClr>
                </a:solidFill>
                <a:latin typeface="微软雅黑" panose="020B0503020204020204" pitchFamily="34" charset="-122"/>
                <a:ea typeface="微软雅黑" panose="020B0503020204020204" pitchFamily="34" charset="-122"/>
              </a:rPr>
              <a:t>displayAllInfo</a:t>
            </a:r>
            <a:r>
              <a:rPr lang="en-US" altLang="zh-CN" dirty="0">
                <a:solidFill>
                  <a:schemeClr val="bg2">
                    <a:lumMod val="25000"/>
                  </a:schemeClr>
                </a:solidFill>
                <a:latin typeface="微软雅黑" panose="020B0503020204020204" pitchFamily="34" charset="-122"/>
                <a:ea typeface="微软雅黑" panose="020B0503020204020204" pitchFamily="34" charset="-122"/>
              </a:rPr>
              <a:t>(Flight *F)</a:t>
            </a:r>
            <a:r>
              <a:rPr lang="zh-CN" altLang="en-US" dirty="0">
                <a:solidFill>
                  <a:schemeClr val="bg2">
                    <a:lumMod val="25000"/>
                  </a:schemeClr>
                </a:solidFill>
                <a:latin typeface="微软雅黑" panose="020B0503020204020204" pitchFamily="34" charset="-122"/>
                <a:ea typeface="微软雅黑" panose="020B0503020204020204" pitchFamily="34" charset="-122"/>
              </a:rPr>
              <a:t>函数，遍历所有航班，如果不为空，输出所有航班信息，如果为空就会输出抱歉没有航班信息，实现查询所有航班信息功能，如图</a:t>
            </a:r>
            <a:r>
              <a:rPr lang="en-US" altLang="zh-CN" dirty="0">
                <a:solidFill>
                  <a:schemeClr val="bg2">
                    <a:lumMod val="25000"/>
                  </a:schemeClr>
                </a:solidFill>
                <a:latin typeface="微软雅黑" panose="020B0503020204020204" pitchFamily="34" charset="-122"/>
                <a:ea typeface="微软雅黑" panose="020B0503020204020204" pitchFamily="34" charset="-122"/>
              </a:rPr>
              <a:t>4</a:t>
            </a:r>
            <a:r>
              <a:rPr lang="zh-CN" altLang="en-US" dirty="0">
                <a:solidFill>
                  <a:schemeClr val="bg2">
                    <a:lumMod val="25000"/>
                  </a:schemeClr>
                </a:solidFill>
                <a:latin typeface="微软雅黑" panose="020B0503020204020204" pitchFamily="34" charset="-122"/>
                <a:ea typeface="微软雅黑" panose="020B0503020204020204" pitchFamily="34" charset="-122"/>
              </a:rPr>
              <a:t>所示。</a:t>
            </a:r>
            <a:endParaRPr lang="en-US" altLang="zh-CN" sz="1800" dirty="0">
              <a:solidFill>
                <a:schemeClr val="bg2">
                  <a:lumMod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5645473"/>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26112" y="371727"/>
            <a:ext cx="1620957" cy="523220"/>
          </a:xfrm>
          <a:prstGeom prst="rect">
            <a:avLst/>
          </a:prstGeom>
          <a:noFill/>
        </p:spPr>
        <p:txBody>
          <a:bodyPr wrap="none" rtlCol="0">
            <a:spAutoFit/>
          </a:bodyPr>
          <a:lstStyle/>
          <a:p>
            <a:r>
              <a:rPr lang="zh-CN" altLang="en-US" sz="2800" b="1" dirty="0">
                <a:solidFill>
                  <a:srgbClr val="D5493A"/>
                </a:solidFill>
                <a:latin typeface="微软雅黑" panose="020B0503020204020204" pitchFamily="34" charset="-122"/>
                <a:ea typeface="微软雅黑" panose="020B0503020204020204" pitchFamily="34" charset="-122"/>
              </a:rPr>
              <a:t>具体实现</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ED3E675-BFE7-41F9-B17E-DF291BDC3093}"/>
              </a:ext>
            </a:extLst>
          </p:cNvPr>
          <p:cNvSpPr txBox="1"/>
          <p:nvPr/>
        </p:nvSpPr>
        <p:spPr>
          <a:xfrm>
            <a:off x="1801647" y="5166651"/>
            <a:ext cx="2797561" cy="338554"/>
          </a:xfrm>
          <a:prstGeom prst="rect">
            <a:avLst/>
          </a:prstGeom>
          <a:noFill/>
        </p:spPr>
        <p:txBody>
          <a:bodyPr wrap="none" rtlCol="0">
            <a:spAutoFit/>
          </a:bodyPr>
          <a:lstStyle/>
          <a:p>
            <a:r>
              <a:rPr lang="zh-CN" altLang="en-US" sz="1600" dirty="0"/>
              <a:t>图</a:t>
            </a:r>
            <a:r>
              <a:rPr lang="en-US" altLang="zh-CN" sz="1600" dirty="0"/>
              <a:t>5 </a:t>
            </a:r>
            <a:r>
              <a:rPr lang="zh-CN" altLang="en-US" sz="1600" dirty="0"/>
              <a:t>通过目的地查询订购机票</a:t>
            </a:r>
          </a:p>
        </p:txBody>
      </p:sp>
      <p:sp>
        <p:nvSpPr>
          <p:cNvPr id="17" name="文本框 16">
            <a:extLst>
              <a:ext uri="{FF2B5EF4-FFF2-40B4-BE49-F238E27FC236}">
                <a16:creationId xmlns:a16="http://schemas.microsoft.com/office/drawing/2014/main" id="{6DAFA01F-DB18-4BB5-AEF5-34207EAD0BD8}"/>
              </a:ext>
            </a:extLst>
          </p:cNvPr>
          <p:cNvSpPr txBox="1"/>
          <p:nvPr/>
        </p:nvSpPr>
        <p:spPr>
          <a:xfrm>
            <a:off x="443345" y="1000871"/>
            <a:ext cx="6096000" cy="369332"/>
          </a:xfrm>
          <a:prstGeom prst="rect">
            <a:avLst/>
          </a:prstGeom>
          <a:noFill/>
        </p:spPr>
        <p:txBody>
          <a:bodyPr wrap="square">
            <a:spAutoFit/>
          </a:bodyPr>
          <a:lstStyle/>
          <a:p>
            <a:r>
              <a:rPr lang="zh-CN" altLang="en-US" dirty="0">
                <a:solidFill>
                  <a:srgbClr val="D5493A"/>
                </a:solidFill>
                <a:latin typeface="微软雅黑" panose="020B0503020204020204" pitchFamily="34" charset="-122"/>
                <a:ea typeface="微软雅黑" panose="020B0503020204020204" pitchFamily="34" charset="-122"/>
              </a:rPr>
              <a:t>用户</a:t>
            </a:r>
            <a:r>
              <a:rPr lang="zh-CN" altLang="en-US" sz="1800" dirty="0">
                <a:solidFill>
                  <a:srgbClr val="D5493A"/>
                </a:solidFill>
                <a:latin typeface="微软雅黑" panose="020B0503020204020204" pitchFamily="34" charset="-122"/>
                <a:ea typeface="微软雅黑" panose="020B0503020204020204" pitchFamily="34" charset="-122"/>
              </a:rPr>
              <a:t>主界面功能</a:t>
            </a:r>
          </a:p>
        </p:txBody>
      </p:sp>
      <p:sp>
        <p:nvSpPr>
          <p:cNvPr id="20" name="文本框 19">
            <a:extLst>
              <a:ext uri="{FF2B5EF4-FFF2-40B4-BE49-F238E27FC236}">
                <a16:creationId xmlns:a16="http://schemas.microsoft.com/office/drawing/2014/main" id="{0BB64304-DA13-491F-A76B-59EAB02771CD}"/>
              </a:ext>
            </a:extLst>
          </p:cNvPr>
          <p:cNvSpPr txBox="1"/>
          <p:nvPr/>
        </p:nvSpPr>
        <p:spPr>
          <a:xfrm>
            <a:off x="8151646" y="5166651"/>
            <a:ext cx="2885726" cy="338554"/>
          </a:xfrm>
          <a:prstGeom prst="rect">
            <a:avLst/>
          </a:prstGeom>
          <a:noFill/>
        </p:spPr>
        <p:txBody>
          <a:bodyPr wrap="none" rtlCol="0">
            <a:spAutoFit/>
          </a:bodyPr>
          <a:lstStyle/>
          <a:p>
            <a:r>
              <a:rPr lang="zh-CN" altLang="en-US" sz="1600" dirty="0"/>
              <a:t>图</a:t>
            </a:r>
            <a:r>
              <a:rPr lang="en-US" altLang="zh-CN" sz="1600" dirty="0"/>
              <a:t>6 </a:t>
            </a:r>
            <a:r>
              <a:rPr lang="zh-CN" altLang="en-US" sz="1600" dirty="0"/>
              <a:t>通过查询航班号订购机票</a:t>
            </a:r>
          </a:p>
        </p:txBody>
      </p:sp>
      <p:sp>
        <p:nvSpPr>
          <p:cNvPr id="18" name="文本框 17">
            <a:extLst>
              <a:ext uri="{FF2B5EF4-FFF2-40B4-BE49-F238E27FC236}">
                <a16:creationId xmlns:a16="http://schemas.microsoft.com/office/drawing/2014/main" id="{93373727-8867-4CF0-BCD3-109B5EC96F4E}"/>
              </a:ext>
            </a:extLst>
          </p:cNvPr>
          <p:cNvSpPr txBox="1"/>
          <p:nvPr/>
        </p:nvSpPr>
        <p:spPr>
          <a:xfrm>
            <a:off x="556345" y="5505205"/>
            <a:ext cx="11079309" cy="1200329"/>
          </a:xfrm>
          <a:prstGeom prst="rect">
            <a:avLst/>
          </a:prstGeom>
          <a:noFill/>
        </p:spPr>
        <p:txBody>
          <a:bodyPr wrap="square" rtlCol="0">
            <a:spAutoFit/>
          </a:bodyPr>
          <a:lstStyle/>
          <a:p>
            <a:pPr indent="457200" latinLnBrk="1"/>
            <a:r>
              <a:rPr lang="zh-CN" altLang="en-US" dirty="0">
                <a:solidFill>
                  <a:schemeClr val="bg2">
                    <a:lumMod val="25000"/>
                  </a:schemeClr>
                </a:solidFill>
                <a:latin typeface="微软雅黑" panose="020B0503020204020204" pitchFamily="34" charset="-122"/>
                <a:ea typeface="微软雅黑" panose="020B0503020204020204" pitchFamily="34" charset="-122"/>
              </a:rPr>
              <a:t>当选择数字</a:t>
            </a:r>
            <a:r>
              <a:rPr lang="en-US" altLang="zh-CN" dirty="0">
                <a:solidFill>
                  <a:schemeClr val="bg2">
                    <a:lumMod val="25000"/>
                  </a:schemeClr>
                </a:solidFill>
                <a:latin typeface="微软雅黑" panose="020B0503020204020204" pitchFamily="34" charset="-122"/>
                <a:ea typeface="微软雅黑" panose="020B0503020204020204" pitchFamily="34" charset="-122"/>
              </a:rPr>
              <a:t>2</a:t>
            </a:r>
            <a:r>
              <a:rPr lang="zh-CN" altLang="en-US" dirty="0">
                <a:solidFill>
                  <a:schemeClr val="bg2">
                    <a:lumMod val="25000"/>
                  </a:schemeClr>
                </a:solidFill>
                <a:latin typeface="微软雅黑" panose="020B0503020204020204" pitchFamily="34" charset="-122"/>
                <a:ea typeface="微软雅黑" panose="020B0503020204020204" pitchFamily="34" charset="-122"/>
              </a:rPr>
              <a:t>时，会调用</a:t>
            </a:r>
            <a:r>
              <a:rPr lang="en-US" altLang="zh-CN" dirty="0">
                <a:solidFill>
                  <a:schemeClr val="bg2">
                    <a:lumMod val="25000"/>
                  </a:schemeClr>
                </a:solidFill>
                <a:latin typeface="微软雅黑" panose="020B0503020204020204" pitchFamily="34" charset="-122"/>
                <a:ea typeface="微软雅黑" panose="020B0503020204020204" pitchFamily="34" charset="-122"/>
              </a:rPr>
              <a:t>int </a:t>
            </a:r>
            <a:r>
              <a:rPr lang="en-US" altLang="zh-CN" dirty="0" err="1">
                <a:solidFill>
                  <a:schemeClr val="bg2">
                    <a:lumMod val="25000"/>
                  </a:schemeClr>
                </a:solidFill>
                <a:latin typeface="微软雅黑" panose="020B0503020204020204" pitchFamily="34" charset="-122"/>
                <a:ea typeface="微软雅黑" panose="020B0503020204020204" pitchFamily="34" charset="-122"/>
              </a:rPr>
              <a:t>bookTickets</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flightList</a:t>
            </a:r>
            <a:r>
              <a:rPr lang="en-US" altLang="zh-CN" dirty="0">
                <a:solidFill>
                  <a:schemeClr val="bg2">
                    <a:lumMod val="25000"/>
                  </a:schemeClr>
                </a:solidFill>
                <a:latin typeface="微软雅黑" panose="020B0503020204020204" pitchFamily="34" charset="-122"/>
                <a:ea typeface="微软雅黑" panose="020B0503020204020204" pitchFamily="34" charset="-122"/>
              </a:rPr>
              <a:t> &amp;air)</a:t>
            </a:r>
            <a:r>
              <a:rPr lang="zh-CN" altLang="en-US" dirty="0">
                <a:solidFill>
                  <a:schemeClr val="bg2">
                    <a:lumMod val="25000"/>
                  </a:schemeClr>
                </a:solidFill>
                <a:latin typeface="微软雅黑" panose="020B0503020204020204" pitchFamily="34" charset="-122"/>
                <a:ea typeface="微软雅黑" panose="020B0503020204020204" pitchFamily="34" charset="-122"/>
              </a:rPr>
              <a:t>函数，引用了订票函数，推荐路线函数，加入候补队列函数，从头结点后一结点开始查询，可以输入你的目的地</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zh-CN" altLang="en-US" dirty="0">
                <a:solidFill>
                  <a:schemeClr val="bg2">
                    <a:lumMod val="25000"/>
                  </a:schemeClr>
                </a:solidFill>
                <a:latin typeface="微软雅黑" panose="020B0503020204020204" pitchFamily="34" charset="-122"/>
                <a:ea typeface="微软雅黑" panose="020B0503020204020204" pitchFamily="34" charset="-122"/>
              </a:rPr>
              <a:t>按</a:t>
            </a:r>
            <a:r>
              <a:rPr lang="en-US" altLang="zh-CN" dirty="0">
                <a:solidFill>
                  <a:schemeClr val="bg2">
                    <a:lumMod val="25000"/>
                  </a:schemeClr>
                </a:solidFill>
                <a:latin typeface="微软雅黑" panose="020B0503020204020204" pitchFamily="34" charset="-122"/>
                <a:ea typeface="微软雅黑" panose="020B0503020204020204" pitchFamily="34" charset="-122"/>
              </a:rPr>
              <a:t>1)</a:t>
            </a:r>
            <a:r>
              <a:rPr lang="zh-CN" altLang="en-US" dirty="0">
                <a:solidFill>
                  <a:schemeClr val="bg2">
                    <a:lumMod val="25000"/>
                  </a:schemeClr>
                </a:solidFill>
                <a:latin typeface="微软雅黑" panose="020B0503020204020204" pitchFamily="34" charset="-122"/>
                <a:ea typeface="微软雅黑" panose="020B0503020204020204" pitchFamily="34" charset="-122"/>
              </a:rPr>
              <a:t>或者航班号</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zh-CN" altLang="en-US" dirty="0">
                <a:solidFill>
                  <a:schemeClr val="bg2">
                    <a:lumMod val="25000"/>
                  </a:schemeClr>
                </a:solidFill>
                <a:latin typeface="微软雅黑" panose="020B0503020204020204" pitchFamily="34" charset="-122"/>
                <a:ea typeface="微软雅黑" panose="020B0503020204020204" pitchFamily="34" charset="-122"/>
              </a:rPr>
              <a:t>按</a:t>
            </a:r>
            <a:r>
              <a:rPr lang="en-US" altLang="zh-CN" dirty="0">
                <a:solidFill>
                  <a:schemeClr val="bg2">
                    <a:lumMod val="25000"/>
                  </a:schemeClr>
                </a:solidFill>
                <a:latin typeface="微软雅黑" panose="020B0503020204020204" pitchFamily="34" charset="-122"/>
                <a:ea typeface="微软雅黑" panose="020B0503020204020204" pitchFamily="34" charset="-122"/>
              </a:rPr>
              <a:t>2)</a:t>
            </a:r>
            <a:r>
              <a:rPr lang="zh-CN" altLang="en-US" dirty="0">
                <a:solidFill>
                  <a:schemeClr val="bg2">
                    <a:lumMod val="25000"/>
                  </a:schemeClr>
                </a:solidFill>
                <a:latin typeface="微软雅黑" panose="020B0503020204020204" pitchFamily="34" charset="-122"/>
                <a:ea typeface="微软雅黑" panose="020B0503020204020204" pitchFamily="34" charset="-122"/>
              </a:rPr>
              <a:t>来查询，如图</a:t>
            </a:r>
            <a:r>
              <a:rPr lang="en-US" altLang="zh-CN" dirty="0">
                <a:solidFill>
                  <a:schemeClr val="bg2">
                    <a:lumMod val="25000"/>
                  </a:schemeClr>
                </a:solidFill>
                <a:latin typeface="微软雅黑" panose="020B0503020204020204" pitchFamily="34" charset="-122"/>
                <a:ea typeface="微软雅黑" panose="020B0503020204020204" pitchFamily="34" charset="-122"/>
              </a:rPr>
              <a:t>5</a:t>
            </a:r>
            <a:r>
              <a:rPr lang="zh-CN" altLang="en-US" dirty="0">
                <a:solidFill>
                  <a:schemeClr val="bg2">
                    <a:lumMod val="25000"/>
                  </a:schemeClr>
                </a:solidFill>
                <a:latin typeface="微软雅黑" panose="020B0503020204020204" pitchFamily="34" charset="-122"/>
                <a:ea typeface="微软雅黑" panose="020B0503020204020204" pitchFamily="34" charset="-122"/>
              </a:rPr>
              <a:t>，图</a:t>
            </a:r>
            <a:r>
              <a:rPr lang="en-US" altLang="zh-CN" dirty="0">
                <a:solidFill>
                  <a:schemeClr val="bg2">
                    <a:lumMod val="25000"/>
                  </a:schemeClr>
                </a:solidFill>
                <a:latin typeface="微软雅黑" panose="020B0503020204020204" pitchFamily="34" charset="-122"/>
                <a:ea typeface="微软雅黑" panose="020B0503020204020204" pitchFamily="34" charset="-122"/>
              </a:rPr>
              <a:t>6</a:t>
            </a:r>
            <a:r>
              <a:rPr lang="zh-CN" altLang="en-US" dirty="0">
                <a:solidFill>
                  <a:schemeClr val="bg2">
                    <a:lumMod val="25000"/>
                  </a:schemeClr>
                </a:solidFill>
                <a:latin typeface="微软雅黑" panose="020B0503020204020204" pitchFamily="34" charset="-122"/>
                <a:ea typeface="微软雅黑" panose="020B0503020204020204" pitchFamily="34" charset="-122"/>
              </a:rPr>
              <a:t>所示。如果所需票数大于剩余票数会调用</a:t>
            </a:r>
            <a:r>
              <a:rPr lang="en-US" altLang="zh-CN" dirty="0">
                <a:solidFill>
                  <a:schemeClr val="bg2">
                    <a:lumMod val="25000"/>
                  </a:schemeClr>
                </a:solidFill>
                <a:latin typeface="微软雅黑" panose="020B0503020204020204" pitchFamily="34" charset="-122"/>
                <a:ea typeface="微软雅黑" panose="020B0503020204020204" pitchFamily="34" charset="-122"/>
              </a:rPr>
              <a:t>int </a:t>
            </a:r>
            <a:r>
              <a:rPr lang="en-US" altLang="zh-CN" dirty="0" err="1">
                <a:solidFill>
                  <a:schemeClr val="bg2">
                    <a:lumMod val="25000"/>
                  </a:schemeClr>
                </a:solidFill>
                <a:latin typeface="微软雅黑" panose="020B0503020204020204" pitchFamily="34" charset="-122"/>
                <a:ea typeface="微软雅黑" panose="020B0503020204020204" pitchFamily="34" charset="-122"/>
              </a:rPr>
              <a:t>wiat</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waitPtr</a:t>
            </a:r>
            <a:r>
              <a:rPr lang="en-US" altLang="zh-CN" dirty="0">
                <a:solidFill>
                  <a:schemeClr val="bg2">
                    <a:lumMod val="25000"/>
                  </a:schemeClr>
                </a:solidFill>
                <a:latin typeface="微软雅黑" panose="020B0503020204020204" pitchFamily="34" charset="-122"/>
                <a:ea typeface="微软雅黑" panose="020B0503020204020204" pitchFamily="34" charset="-122"/>
              </a:rPr>
              <a:t> &amp;</a:t>
            </a:r>
            <a:r>
              <a:rPr lang="en-US" altLang="zh-CN" dirty="0" err="1">
                <a:solidFill>
                  <a:schemeClr val="bg2">
                    <a:lumMod val="25000"/>
                  </a:schemeClr>
                </a:solidFill>
                <a:latin typeface="微软雅黑" panose="020B0503020204020204" pitchFamily="34" charset="-122"/>
                <a:ea typeface="微软雅黑" panose="020B0503020204020204" pitchFamily="34" charset="-122"/>
              </a:rPr>
              <a:t>wqueue,int</a:t>
            </a:r>
            <a:r>
              <a:rPr lang="en-US" altLang="zh-CN" dirty="0">
                <a:solidFill>
                  <a:schemeClr val="bg2">
                    <a:lumMod val="25000"/>
                  </a:schemeClr>
                </a:solidFill>
                <a:latin typeface="微软雅黑" panose="020B0503020204020204" pitchFamily="34" charset="-122"/>
                <a:ea typeface="微软雅黑" panose="020B0503020204020204" pitchFamily="34" charset="-122"/>
              </a:rPr>
              <a:t> amount)</a:t>
            </a:r>
            <a:r>
              <a:rPr lang="zh-CN" altLang="en-US" dirty="0">
                <a:solidFill>
                  <a:schemeClr val="bg2">
                    <a:lumMod val="25000"/>
                  </a:schemeClr>
                </a:solidFill>
                <a:latin typeface="微软雅黑" panose="020B0503020204020204" pitchFamily="34" charset="-122"/>
                <a:ea typeface="微软雅黑" panose="020B0503020204020204" pitchFamily="34" charset="-122"/>
              </a:rPr>
              <a:t>函数，是否加入候补队列。</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indent="457200" latinLnBrk="1"/>
            <a:r>
              <a:rPr lang="zh-CN" altLang="en-US" dirty="0">
                <a:solidFill>
                  <a:schemeClr val="bg2">
                    <a:lumMod val="25000"/>
                  </a:schemeClr>
                </a:solidFill>
                <a:latin typeface="微软雅黑" panose="020B0503020204020204" pitchFamily="34" charset="-122"/>
                <a:ea typeface="微软雅黑" panose="020B0503020204020204" pitchFamily="34" charset="-122"/>
              </a:rPr>
              <a:t>如果根据航班号订票，航班满员或者余票不足将会调用</a:t>
            </a:r>
            <a:r>
              <a:rPr lang="en-US" altLang="zh-CN" sz="1800" dirty="0"/>
              <a:t>void </a:t>
            </a:r>
            <a:r>
              <a:rPr lang="en-US" altLang="zh-CN" sz="1800" dirty="0" err="1"/>
              <a:t>recommand</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zh-CN" altLang="en-US" dirty="0">
                <a:solidFill>
                  <a:schemeClr val="bg2">
                    <a:lumMod val="25000"/>
                  </a:schemeClr>
                </a:solidFill>
                <a:latin typeface="微软雅黑" panose="020B0503020204020204" pitchFamily="34" charset="-122"/>
                <a:ea typeface="微软雅黑" panose="020B0503020204020204" pitchFamily="34" charset="-122"/>
              </a:rPr>
              <a:t>函数，是否需要推荐其他航线。</a:t>
            </a:r>
          </a:p>
        </p:txBody>
      </p:sp>
      <p:pic>
        <p:nvPicPr>
          <p:cNvPr id="4" name="图片 3">
            <a:extLst>
              <a:ext uri="{FF2B5EF4-FFF2-40B4-BE49-F238E27FC236}">
                <a16:creationId xmlns:a16="http://schemas.microsoft.com/office/drawing/2014/main" id="{9068C385-736F-41BC-88A8-3765C8246B31}"/>
              </a:ext>
            </a:extLst>
          </p:cNvPr>
          <p:cNvPicPr>
            <a:picLocks noChangeAspect="1"/>
          </p:cNvPicPr>
          <p:nvPr/>
        </p:nvPicPr>
        <p:blipFill>
          <a:blip r:embed="rId3"/>
          <a:stretch>
            <a:fillRect/>
          </a:stretch>
        </p:blipFill>
        <p:spPr>
          <a:xfrm>
            <a:off x="780182" y="1466578"/>
            <a:ext cx="5148540" cy="3552304"/>
          </a:xfrm>
          <a:prstGeom prst="rect">
            <a:avLst/>
          </a:prstGeom>
        </p:spPr>
      </p:pic>
      <p:pic>
        <p:nvPicPr>
          <p:cNvPr id="13" name="图片 12">
            <a:extLst>
              <a:ext uri="{FF2B5EF4-FFF2-40B4-BE49-F238E27FC236}">
                <a16:creationId xmlns:a16="http://schemas.microsoft.com/office/drawing/2014/main" id="{732491F4-DD66-443D-84F4-BA4D17D47CB8}"/>
              </a:ext>
            </a:extLst>
          </p:cNvPr>
          <p:cNvPicPr>
            <a:picLocks noChangeAspect="1"/>
          </p:cNvPicPr>
          <p:nvPr/>
        </p:nvPicPr>
        <p:blipFill>
          <a:blip r:embed="rId4"/>
          <a:stretch>
            <a:fillRect/>
          </a:stretch>
        </p:blipFill>
        <p:spPr>
          <a:xfrm>
            <a:off x="6761563" y="1448106"/>
            <a:ext cx="4874091" cy="3552304"/>
          </a:xfrm>
          <a:prstGeom prst="rect">
            <a:avLst/>
          </a:prstGeom>
        </p:spPr>
      </p:pic>
    </p:spTree>
    <p:extLst>
      <p:ext uri="{BB962C8B-B14F-4D97-AF65-F5344CB8AC3E}">
        <p14:creationId xmlns:p14="http://schemas.microsoft.com/office/powerpoint/2010/main" val="3676528751"/>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26112" y="371727"/>
            <a:ext cx="1620957" cy="523220"/>
          </a:xfrm>
          <a:prstGeom prst="rect">
            <a:avLst/>
          </a:prstGeom>
          <a:noFill/>
        </p:spPr>
        <p:txBody>
          <a:bodyPr wrap="none" rtlCol="0">
            <a:spAutoFit/>
          </a:bodyPr>
          <a:lstStyle/>
          <a:p>
            <a:r>
              <a:rPr lang="zh-CN" altLang="en-US" sz="2800" b="1" dirty="0">
                <a:solidFill>
                  <a:srgbClr val="D5493A"/>
                </a:solidFill>
                <a:latin typeface="微软雅黑" panose="020B0503020204020204" pitchFamily="34" charset="-122"/>
                <a:ea typeface="微软雅黑" panose="020B0503020204020204" pitchFamily="34" charset="-122"/>
              </a:rPr>
              <a:t>具体实现</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ED3E675-BFE7-41F9-B17E-DF291BDC3093}"/>
              </a:ext>
            </a:extLst>
          </p:cNvPr>
          <p:cNvSpPr txBox="1"/>
          <p:nvPr/>
        </p:nvSpPr>
        <p:spPr>
          <a:xfrm>
            <a:off x="5576960" y="5153834"/>
            <a:ext cx="1314784" cy="338554"/>
          </a:xfrm>
          <a:prstGeom prst="rect">
            <a:avLst/>
          </a:prstGeom>
          <a:noFill/>
        </p:spPr>
        <p:txBody>
          <a:bodyPr wrap="none" rtlCol="0">
            <a:spAutoFit/>
          </a:bodyPr>
          <a:lstStyle/>
          <a:p>
            <a:r>
              <a:rPr lang="zh-CN" altLang="en-US" sz="1600" dirty="0"/>
              <a:t>图</a:t>
            </a:r>
            <a:r>
              <a:rPr lang="en-US" altLang="zh-CN" sz="1600" dirty="0"/>
              <a:t>7</a:t>
            </a:r>
            <a:r>
              <a:rPr lang="zh-CN" altLang="en-US" sz="1600" dirty="0"/>
              <a:t>查询订单</a:t>
            </a:r>
          </a:p>
        </p:txBody>
      </p:sp>
      <p:sp>
        <p:nvSpPr>
          <p:cNvPr id="17" name="文本框 16">
            <a:extLst>
              <a:ext uri="{FF2B5EF4-FFF2-40B4-BE49-F238E27FC236}">
                <a16:creationId xmlns:a16="http://schemas.microsoft.com/office/drawing/2014/main" id="{6DAFA01F-DB18-4BB5-AEF5-34207EAD0BD8}"/>
              </a:ext>
            </a:extLst>
          </p:cNvPr>
          <p:cNvSpPr txBox="1"/>
          <p:nvPr/>
        </p:nvSpPr>
        <p:spPr>
          <a:xfrm>
            <a:off x="443345" y="1000871"/>
            <a:ext cx="2022764" cy="369332"/>
          </a:xfrm>
          <a:prstGeom prst="rect">
            <a:avLst/>
          </a:prstGeom>
          <a:noFill/>
        </p:spPr>
        <p:txBody>
          <a:bodyPr wrap="square">
            <a:spAutoFit/>
          </a:bodyPr>
          <a:lstStyle/>
          <a:p>
            <a:r>
              <a:rPr lang="zh-CN" altLang="en-US" dirty="0">
                <a:solidFill>
                  <a:srgbClr val="D5493A"/>
                </a:solidFill>
                <a:latin typeface="微软雅黑" panose="020B0503020204020204" pitchFamily="34" charset="-122"/>
                <a:ea typeface="微软雅黑" panose="020B0503020204020204" pitchFamily="34" charset="-122"/>
              </a:rPr>
              <a:t>用户</a:t>
            </a:r>
            <a:r>
              <a:rPr lang="zh-CN" altLang="en-US" sz="1800" dirty="0">
                <a:solidFill>
                  <a:srgbClr val="D5493A"/>
                </a:solidFill>
                <a:latin typeface="微软雅黑" panose="020B0503020204020204" pitchFamily="34" charset="-122"/>
                <a:ea typeface="微软雅黑" panose="020B0503020204020204" pitchFamily="34" charset="-122"/>
              </a:rPr>
              <a:t>主界面功能</a:t>
            </a:r>
          </a:p>
        </p:txBody>
      </p:sp>
      <p:sp>
        <p:nvSpPr>
          <p:cNvPr id="18" name="文本框 17">
            <a:extLst>
              <a:ext uri="{FF2B5EF4-FFF2-40B4-BE49-F238E27FC236}">
                <a16:creationId xmlns:a16="http://schemas.microsoft.com/office/drawing/2014/main" id="{93373727-8867-4CF0-BCD3-109B5EC96F4E}"/>
              </a:ext>
            </a:extLst>
          </p:cNvPr>
          <p:cNvSpPr txBox="1"/>
          <p:nvPr/>
        </p:nvSpPr>
        <p:spPr>
          <a:xfrm>
            <a:off x="354563" y="5562943"/>
            <a:ext cx="11079309" cy="923330"/>
          </a:xfrm>
          <a:prstGeom prst="rect">
            <a:avLst/>
          </a:prstGeom>
          <a:noFill/>
        </p:spPr>
        <p:txBody>
          <a:bodyPr wrap="square" rtlCol="0">
            <a:spAutoFit/>
          </a:bodyPr>
          <a:lstStyle/>
          <a:p>
            <a:pPr indent="457200" latinLnBrk="1"/>
            <a:r>
              <a:rPr lang="zh-CN" altLang="en-US" dirty="0">
                <a:solidFill>
                  <a:schemeClr val="bg2">
                    <a:lumMod val="25000"/>
                  </a:schemeClr>
                </a:solidFill>
                <a:latin typeface="微软雅黑" panose="020B0503020204020204" pitchFamily="34" charset="-122"/>
                <a:ea typeface="微软雅黑" panose="020B0503020204020204" pitchFamily="34" charset="-122"/>
              </a:rPr>
              <a:t>当选择数字</a:t>
            </a:r>
            <a:r>
              <a:rPr lang="en-US" altLang="zh-CN" dirty="0">
                <a:solidFill>
                  <a:schemeClr val="bg2">
                    <a:lumMod val="25000"/>
                  </a:schemeClr>
                </a:solidFill>
                <a:latin typeface="微软雅黑" panose="020B0503020204020204" pitchFamily="34" charset="-122"/>
                <a:ea typeface="微软雅黑" panose="020B0503020204020204" pitchFamily="34" charset="-122"/>
              </a:rPr>
              <a:t>4</a:t>
            </a:r>
            <a:r>
              <a:rPr lang="zh-CN" altLang="en-US" dirty="0">
                <a:solidFill>
                  <a:schemeClr val="bg2">
                    <a:lumMod val="25000"/>
                  </a:schemeClr>
                </a:solidFill>
                <a:latin typeface="微软雅黑" panose="020B0503020204020204" pitchFamily="34" charset="-122"/>
                <a:ea typeface="微软雅黑" panose="020B0503020204020204" pitchFamily="34" charset="-122"/>
              </a:rPr>
              <a:t>时，会调用</a:t>
            </a:r>
            <a:r>
              <a:rPr lang="en-US" altLang="zh-CN" dirty="0">
                <a:solidFill>
                  <a:schemeClr val="bg2">
                    <a:lumMod val="25000"/>
                  </a:schemeClr>
                </a:solidFill>
                <a:latin typeface="微软雅黑" panose="020B0503020204020204" pitchFamily="34" charset="-122"/>
                <a:ea typeface="微软雅黑" panose="020B0503020204020204" pitchFamily="34" charset="-122"/>
              </a:rPr>
              <a:t>void </a:t>
            </a:r>
            <a:r>
              <a:rPr lang="en-US" altLang="zh-CN" dirty="0" err="1">
                <a:solidFill>
                  <a:schemeClr val="bg2">
                    <a:lumMod val="25000"/>
                  </a:schemeClr>
                </a:solidFill>
                <a:latin typeface="微软雅黑" panose="020B0503020204020204" pitchFamily="34" charset="-122"/>
                <a:ea typeface="微软雅黑" panose="020B0503020204020204" pitchFamily="34" charset="-122"/>
              </a:rPr>
              <a:t>finddingdan</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flightList</a:t>
            </a:r>
            <a:r>
              <a:rPr lang="en-US" altLang="zh-CN" dirty="0">
                <a:solidFill>
                  <a:schemeClr val="bg2">
                    <a:lumMod val="25000"/>
                  </a:schemeClr>
                </a:solidFill>
                <a:latin typeface="微软雅黑" panose="020B0503020204020204" pitchFamily="34" charset="-122"/>
                <a:ea typeface="微软雅黑" panose="020B0503020204020204" pitchFamily="34" charset="-122"/>
              </a:rPr>
              <a:t> air)</a:t>
            </a:r>
            <a:r>
              <a:rPr lang="zh-CN" altLang="en-US" dirty="0">
                <a:solidFill>
                  <a:schemeClr val="bg2">
                    <a:lumMod val="25000"/>
                  </a:schemeClr>
                </a:solidFill>
                <a:latin typeface="微软雅黑" panose="020B0503020204020204" pitchFamily="34" charset="-122"/>
                <a:ea typeface="微软雅黑" panose="020B0503020204020204" pitchFamily="34" charset="-122"/>
              </a:rPr>
              <a:t>函数，输入航班号从头结点后一结点开始查询航班，当没有航班时，输出不存在航班，当查找到航班时，输入名字开始查询订单，如果查询到相应名字输出查询结果，如图</a:t>
            </a:r>
            <a:r>
              <a:rPr lang="en-US" altLang="zh-CN" dirty="0">
                <a:solidFill>
                  <a:schemeClr val="bg2">
                    <a:lumMod val="25000"/>
                  </a:schemeClr>
                </a:solidFill>
                <a:latin typeface="微软雅黑" panose="020B0503020204020204" pitchFamily="34" charset="-122"/>
                <a:ea typeface="微软雅黑" panose="020B0503020204020204" pitchFamily="34" charset="-122"/>
              </a:rPr>
              <a:t>7</a:t>
            </a:r>
            <a:r>
              <a:rPr lang="zh-CN" altLang="en-US" dirty="0">
                <a:solidFill>
                  <a:schemeClr val="bg2">
                    <a:lumMod val="25000"/>
                  </a:schemeClr>
                </a:solidFill>
                <a:latin typeface="微软雅黑" panose="020B0503020204020204" pitchFamily="34" charset="-122"/>
                <a:ea typeface="微软雅黑" panose="020B0503020204020204" pitchFamily="34" charset="-122"/>
              </a:rPr>
              <a:t>所示。</a:t>
            </a:r>
            <a:endParaRPr lang="en-US" altLang="zh-CN" sz="18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26EE351-76EF-4334-A648-20AE4E19397C}"/>
              </a:ext>
            </a:extLst>
          </p:cNvPr>
          <p:cNvPicPr>
            <a:picLocks noChangeAspect="1"/>
          </p:cNvPicPr>
          <p:nvPr/>
        </p:nvPicPr>
        <p:blipFill>
          <a:blip r:embed="rId3"/>
          <a:stretch>
            <a:fillRect/>
          </a:stretch>
        </p:blipFill>
        <p:spPr>
          <a:xfrm>
            <a:off x="3660082" y="1299611"/>
            <a:ext cx="5148540" cy="3691305"/>
          </a:xfrm>
          <a:prstGeom prst="rect">
            <a:avLst/>
          </a:prstGeom>
        </p:spPr>
      </p:pic>
    </p:spTree>
    <p:extLst>
      <p:ext uri="{BB962C8B-B14F-4D97-AF65-F5344CB8AC3E}">
        <p14:creationId xmlns:p14="http://schemas.microsoft.com/office/powerpoint/2010/main" val="964767211"/>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26112" y="371727"/>
            <a:ext cx="1620957" cy="523220"/>
          </a:xfrm>
          <a:prstGeom prst="rect">
            <a:avLst/>
          </a:prstGeom>
          <a:noFill/>
        </p:spPr>
        <p:txBody>
          <a:bodyPr wrap="none" rtlCol="0">
            <a:spAutoFit/>
          </a:bodyPr>
          <a:lstStyle/>
          <a:p>
            <a:r>
              <a:rPr lang="zh-CN" altLang="en-US" sz="2800" b="1" dirty="0">
                <a:solidFill>
                  <a:srgbClr val="D5493A"/>
                </a:solidFill>
                <a:latin typeface="微软雅黑" panose="020B0503020204020204" pitchFamily="34" charset="-122"/>
                <a:ea typeface="微软雅黑" panose="020B0503020204020204" pitchFamily="34" charset="-122"/>
              </a:rPr>
              <a:t>具体实现</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ED3E675-BFE7-41F9-B17E-DF291BDC3093}"/>
              </a:ext>
            </a:extLst>
          </p:cNvPr>
          <p:cNvSpPr txBox="1"/>
          <p:nvPr/>
        </p:nvSpPr>
        <p:spPr>
          <a:xfrm>
            <a:off x="2141032" y="5213707"/>
            <a:ext cx="1361270" cy="338554"/>
          </a:xfrm>
          <a:prstGeom prst="rect">
            <a:avLst/>
          </a:prstGeom>
          <a:noFill/>
        </p:spPr>
        <p:txBody>
          <a:bodyPr wrap="none" rtlCol="0">
            <a:spAutoFit/>
          </a:bodyPr>
          <a:lstStyle/>
          <a:p>
            <a:r>
              <a:rPr lang="zh-CN" altLang="en-US" sz="1600" dirty="0"/>
              <a:t>图</a:t>
            </a:r>
            <a:r>
              <a:rPr lang="en-US" altLang="zh-CN" sz="1600" dirty="0"/>
              <a:t>8</a:t>
            </a:r>
            <a:r>
              <a:rPr lang="zh-CN" altLang="en-US" sz="1600" dirty="0"/>
              <a:t> 增加航线</a:t>
            </a:r>
          </a:p>
        </p:txBody>
      </p:sp>
      <p:sp>
        <p:nvSpPr>
          <p:cNvPr id="20" name="文本框 19">
            <a:extLst>
              <a:ext uri="{FF2B5EF4-FFF2-40B4-BE49-F238E27FC236}">
                <a16:creationId xmlns:a16="http://schemas.microsoft.com/office/drawing/2014/main" id="{0BB64304-DA13-491F-A76B-59EAB02771CD}"/>
              </a:ext>
            </a:extLst>
          </p:cNvPr>
          <p:cNvSpPr txBox="1"/>
          <p:nvPr/>
        </p:nvSpPr>
        <p:spPr>
          <a:xfrm>
            <a:off x="8279329" y="5204334"/>
            <a:ext cx="1843726" cy="338554"/>
          </a:xfrm>
          <a:prstGeom prst="rect">
            <a:avLst/>
          </a:prstGeom>
          <a:noFill/>
        </p:spPr>
        <p:txBody>
          <a:bodyPr wrap="square" rtlCol="0">
            <a:spAutoFit/>
          </a:bodyPr>
          <a:lstStyle/>
          <a:p>
            <a:r>
              <a:rPr lang="zh-CN" altLang="en-US" sz="1600" dirty="0"/>
              <a:t>图</a:t>
            </a:r>
            <a:r>
              <a:rPr lang="en-US" altLang="zh-CN" sz="1600" dirty="0"/>
              <a:t>9 </a:t>
            </a:r>
            <a:r>
              <a:rPr lang="zh-CN" altLang="en-US" sz="1600" dirty="0"/>
              <a:t>删除航线</a:t>
            </a:r>
          </a:p>
        </p:txBody>
      </p:sp>
      <p:sp>
        <p:nvSpPr>
          <p:cNvPr id="18" name="文本框 17">
            <a:extLst>
              <a:ext uri="{FF2B5EF4-FFF2-40B4-BE49-F238E27FC236}">
                <a16:creationId xmlns:a16="http://schemas.microsoft.com/office/drawing/2014/main" id="{93373727-8867-4CF0-BCD3-109B5EC96F4E}"/>
              </a:ext>
            </a:extLst>
          </p:cNvPr>
          <p:cNvSpPr txBox="1"/>
          <p:nvPr/>
        </p:nvSpPr>
        <p:spPr>
          <a:xfrm>
            <a:off x="354563" y="5562943"/>
            <a:ext cx="11079309" cy="923330"/>
          </a:xfrm>
          <a:prstGeom prst="rect">
            <a:avLst/>
          </a:prstGeom>
          <a:noFill/>
        </p:spPr>
        <p:txBody>
          <a:bodyPr wrap="square" rtlCol="0">
            <a:spAutoFit/>
          </a:bodyPr>
          <a:lstStyle/>
          <a:p>
            <a:pPr indent="457200" latinLnBrk="1"/>
            <a:r>
              <a:rPr lang="zh-CN" altLang="en-US" dirty="0">
                <a:solidFill>
                  <a:schemeClr val="bg2">
                    <a:lumMod val="25000"/>
                  </a:schemeClr>
                </a:solidFill>
                <a:latin typeface="微软雅黑" panose="020B0503020204020204" pitchFamily="34" charset="-122"/>
                <a:ea typeface="微软雅黑" panose="020B0503020204020204" pitchFamily="34" charset="-122"/>
              </a:rPr>
              <a:t>当选择数字</a:t>
            </a:r>
            <a:r>
              <a:rPr lang="en-US" altLang="zh-CN" dirty="0">
                <a:solidFill>
                  <a:schemeClr val="bg2">
                    <a:lumMod val="25000"/>
                  </a:schemeClr>
                </a:solidFill>
                <a:latin typeface="微软雅黑" panose="020B0503020204020204" pitchFamily="34" charset="-122"/>
                <a:ea typeface="微软雅黑" panose="020B0503020204020204" pitchFamily="34" charset="-122"/>
              </a:rPr>
              <a:t>1</a:t>
            </a:r>
            <a:r>
              <a:rPr lang="zh-CN" altLang="en-US" dirty="0">
                <a:solidFill>
                  <a:schemeClr val="bg2">
                    <a:lumMod val="25000"/>
                  </a:schemeClr>
                </a:solidFill>
                <a:latin typeface="微软雅黑" panose="020B0503020204020204" pitchFamily="34" charset="-122"/>
                <a:ea typeface="微软雅黑" panose="020B0503020204020204" pitchFamily="34" charset="-122"/>
              </a:rPr>
              <a:t>时，会调用</a:t>
            </a:r>
            <a:r>
              <a:rPr lang="en-US" altLang="zh-CN" dirty="0">
                <a:solidFill>
                  <a:schemeClr val="bg2">
                    <a:lumMod val="25000"/>
                  </a:schemeClr>
                </a:solidFill>
                <a:latin typeface="微软雅黑" panose="020B0503020204020204" pitchFamily="34" charset="-122"/>
                <a:ea typeface="微软雅黑" panose="020B0503020204020204" pitchFamily="34" charset="-122"/>
              </a:rPr>
              <a:t>void </a:t>
            </a:r>
            <a:r>
              <a:rPr lang="en-US" altLang="zh-CN" dirty="0" err="1">
                <a:solidFill>
                  <a:schemeClr val="bg2">
                    <a:lumMod val="25000"/>
                  </a:schemeClr>
                </a:solidFill>
                <a:latin typeface="微软雅黑" panose="020B0503020204020204" pitchFamily="34" charset="-122"/>
                <a:ea typeface="微软雅黑" panose="020B0503020204020204" pitchFamily="34" charset="-122"/>
              </a:rPr>
              <a:t>addFlight</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flightList</a:t>
            </a:r>
            <a:r>
              <a:rPr lang="en-US" altLang="zh-CN" dirty="0">
                <a:solidFill>
                  <a:schemeClr val="bg2">
                    <a:lumMod val="25000"/>
                  </a:schemeClr>
                </a:solidFill>
                <a:latin typeface="微软雅黑" panose="020B0503020204020204" pitchFamily="34" charset="-122"/>
                <a:ea typeface="微软雅黑" panose="020B0503020204020204" pitchFamily="34" charset="-122"/>
              </a:rPr>
              <a:t> &amp;air)</a:t>
            </a:r>
            <a:r>
              <a:rPr lang="zh-CN" altLang="en-US" dirty="0">
                <a:solidFill>
                  <a:schemeClr val="bg2">
                    <a:lumMod val="25000"/>
                  </a:schemeClr>
                </a:solidFill>
                <a:latin typeface="微软雅黑" panose="020B0503020204020204" pitchFamily="34" charset="-122"/>
                <a:ea typeface="微软雅黑" panose="020B0503020204020204" pitchFamily="34" charset="-122"/>
              </a:rPr>
              <a:t>函数，输入对应的信息，设置了验证码，由随机数生成，输入验证码成功后，航班信息才能添加成功，如图</a:t>
            </a:r>
            <a:r>
              <a:rPr lang="en-US" altLang="zh-CN" dirty="0">
                <a:solidFill>
                  <a:schemeClr val="bg2">
                    <a:lumMod val="25000"/>
                  </a:schemeClr>
                </a:solidFill>
                <a:latin typeface="微软雅黑" panose="020B0503020204020204" pitchFamily="34" charset="-122"/>
                <a:ea typeface="微软雅黑" panose="020B0503020204020204" pitchFamily="34" charset="-122"/>
              </a:rPr>
              <a:t>8</a:t>
            </a:r>
            <a:r>
              <a:rPr lang="zh-CN" altLang="en-US" dirty="0">
                <a:solidFill>
                  <a:schemeClr val="bg2">
                    <a:lumMod val="25000"/>
                  </a:schemeClr>
                </a:solidFill>
                <a:latin typeface="微软雅黑" panose="020B0503020204020204" pitchFamily="34" charset="-122"/>
                <a:ea typeface="微软雅黑" panose="020B0503020204020204" pitchFamily="34" charset="-122"/>
              </a:rPr>
              <a:t>所示。</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indent="457200" latinLnBrk="1"/>
            <a:r>
              <a:rPr lang="zh-CN" altLang="en-US" sz="1800" dirty="0">
                <a:solidFill>
                  <a:schemeClr val="bg2">
                    <a:lumMod val="25000"/>
                  </a:schemeClr>
                </a:solidFill>
                <a:latin typeface="微软雅黑" panose="020B0503020204020204" pitchFamily="34" charset="-122"/>
                <a:ea typeface="微软雅黑" panose="020B0503020204020204" pitchFamily="34" charset="-122"/>
              </a:rPr>
              <a:t>当选择数字</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时，会调用</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void </a:t>
            </a:r>
            <a:r>
              <a:rPr lang="en-US" altLang="zh-CN" sz="1800" dirty="0" err="1">
                <a:solidFill>
                  <a:schemeClr val="bg2">
                    <a:lumMod val="25000"/>
                  </a:schemeClr>
                </a:solidFill>
                <a:latin typeface="微软雅黑" panose="020B0503020204020204" pitchFamily="34" charset="-122"/>
                <a:ea typeface="微软雅黑" panose="020B0503020204020204" pitchFamily="34" charset="-122"/>
              </a:rPr>
              <a:t>deleflight</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800" dirty="0" err="1">
                <a:solidFill>
                  <a:schemeClr val="bg2">
                    <a:lumMod val="25000"/>
                  </a:schemeClr>
                </a:solidFill>
                <a:latin typeface="微软雅黑" panose="020B0503020204020204" pitchFamily="34" charset="-122"/>
                <a:ea typeface="微软雅黑" panose="020B0503020204020204" pitchFamily="34" charset="-122"/>
              </a:rPr>
              <a:t>flightList</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 &amp;air)</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函数，进行删除航班功能，如图</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9</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所示。</a:t>
            </a:r>
            <a:endParaRPr lang="en-US" altLang="zh-CN" sz="18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BA05AF6-A0F6-4BA1-843C-2AB698CCE6AF}"/>
              </a:ext>
            </a:extLst>
          </p:cNvPr>
          <p:cNvSpPr txBox="1"/>
          <p:nvPr/>
        </p:nvSpPr>
        <p:spPr>
          <a:xfrm>
            <a:off x="326112" y="864629"/>
            <a:ext cx="2022764" cy="369332"/>
          </a:xfrm>
          <a:prstGeom prst="rect">
            <a:avLst/>
          </a:prstGeom>
          <a:noFill/>
        </p:spPr>
        <p:txBody>
          <a:bodyPr wrap="square">
            <a:spAutoFit/>
          </a:bodyPr>
          <a:lstStyle/>
          <a:p>
            <a:r>
              <a:rPr lang="zh-CN" altLang="en-US" sz="1800" dirty="0">
                <a:solidFill>
                  <a:srgbClr val="D5493A"/>
                </a:solidFill>
                <a:latin typeface="微软雅黑" panose="020B0503020204020204" pitchFamily="34" charset="-122"/>
                <a:ea typeface="微软雅黑" panose="020B0503020204020204" pitchFamily="34" charset="-122"/>
              </a:rPr>
              <a:t>管理员主界面功能</a:t>
            </a:r>
          </a:p>
        </p:txBody>
      </p:sp>
      <p:pic>
        <p:nvPicPr>
          <p:cNvPr id="9" name="图片 8">
            <a:extLst>
              <a:ext uri="{FF2B5EF4-FFF2-40B4-BE49-F238E27FC236}">
                <a16:creationId xmlns:a16="http://schemas.microsoft.com/office/drawing/2014/main" id="{DEF81371-840B-400F-9BF4-2186EC431603}"/>
              </a:ext>
            </a:extLst>
          </p:cNvPr>
          <p:cNvPicPr>
            <a:picLocks noChangeAspect="1"/>
          </p:cNvPicPr>
          <p:nvPr/>
        </p:nvPicPr>
        <p:blipFill>
          <a:blip r:embed="rId3"/>
          <a:stretch>
            <a:fillRect/>
          </a:stretch>
        </p:blipFill>
        <p:spPr>
          <a:xfrm>
            <a:off x="652018" y="1387850"/>
            <a:ext cx="4655240" cy="3806042"/>
          </a:xfrm>
          <a:prstGeom prst="rect">
            <a:avLst/>
          </a:prstGeom>
        </p:spPr>
      </p:pic>
      <p:pic>
        <p:nvPicPr>
          <p:cNvPr id="11" name="图片 10">
            <a:extLst>
              <a:ext uri="{FF2B5EF4-FFF2-40B4-BE49-F238E27FC236}">
                <a16:creationId xmlns:a16="http://schemas.microsoft.com/office/drawing/2014/main" id="{4A1ECC0C-2CD4-42B8-A735-3855DC5E76FE}"/>
              </a:ext>
            </a:extLst>
          </p:cNvPr>
          <p:cNvPicPr>
            <a:picLocks noChangeAspect="1"/>
          </p:cNvPicPr>
          <p:nvPr/>
        </p:nvPicPr>
        <p:blipFill>
          <a:blip r:embed="rId4"/>
          <a:stretch>
            <a:fillRect/>
          </a:stretch>
        </p:blipFill>
        <p:spPr>
          <a:xfrm>
            <a:off x="6322761" y="1325555"/>
            <a:ext cx="5111112" cy="3868336"/>
          </a:xfrm>
          <a:prstGeom prst="rect">
            <a:avLst/>
          </a:prstGeom>
        </p:spPr>
      </p:pic>
    </p:spTree>
    <p:extLst>
      <p:ext uri="{BB962C8B-B14F-4D97-AF65-F5344CB8AC3E}">
        <p14:creationId xmlns:p14="http://schemas.microsoft.com/office/powerpoint/2010/main" val="3680150060"/>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26112" y="371727"/>
            <a:ext cx="1620957" cy="523220"/>
          </a:xfrm>
          <a:prstGeom prst="rect">
            <a:avLst/>
          </a:prstGeom>
          <a:noFill/>
        </p:spPr>
        <p:txBody>
          <a:bodyPr wrap="none" rtlCol="0">
            <a:spAutoFit/>
          </a:bodyPr>
          <a:lstStyle/>
          <a:p>
            <a:r>
              <a:rPr lang="zh-CN" altLang="en-US" sz="2800" b="1" dirty="0">
                <a:solidFill>
                  <a:srgbClr val="D5493A"/>
                </a:solidFill>
                <a:latin typeface="微软雅黑" panose="020B0503020204020204" pitchFamily="34" charset="-122"/>
                <a:ea typeface="微软雅黑" panose="020B0503020204020204" pitchFamily="34" charset="-122"/>
              </a:rPr>
              <a:t>具体实现</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ED3E675-BFE7-41F9-B17E-DF291BDC3093}"/>
              </a:ext>
            </a:extLst>
          </p:cNvPr>
          <p:cNvSpPr txBox="1"/>
          <p:nvPr/>
        </p:nvSpPr>
        <p:spPr>
          <a:xfrm>
            <a:off x="2141032" y="5213707"/>
            <a:ext cx="2491388" cy="338554"/>
          </a:xfrm>
          <a:prstGeom prst="rect">
            <a:avLst/>
          </a:prstGeom>
          <a:noFill/>
        </p:spPr>
        <p:txBody>
          <a:bodyPr wrap="none" rtlCol="0">
            <a:spAutoFit/>
          </a:bodyPr>
          <a:lstStyle/>
          <a:p>
            <a:r>
              <a:rPr lang="zh-CN" altLang="en-US" sz="1600" dirty="0"/>
              <a:t>图</a:t>
            </a:r>
            <a:r>
              <a:rPr lang="en-US" altLang="zh-CN" sz="1600" dirty="0"/>
              <a:t>10 </a:t>
            </a:r>
            <a:r>
              <a:rPr lang="zh-CN" altLang="en-US" sz="1600" dirty="0"/>
              <a:t>查看航班的客户订单</a:t>
            </a:r>
          </a:p>
        </p:txBody>
      </p:sp>
      <p:sp>
        <p:nvSpPr>
          <p:cNvPr id="20" name="文本框 19">
            <a:extLst>
              <a:ext uri="{FF2B5EF4-FFF2-40B4-BE49-F238E27FC236}">
                <a16:creationId xmlns:a16="http://schemas.microsoft.com/office/drawing/2014/main" id="{0BB64304-DA13-491F-A76B-59EAB02771CD}"/>
              </a:ext>
            </a:extLst>
          </p:cNvPr>
          <p:cNvSpPr txBox="1"/>
          <p:nvPr/>
        </p:nvSpPr>
        <p:spPr>
          <a:xfrm>
            <a:off x="8279328" y="5204334"/>
            <a:ext cx="2804307" cy="338554"/>
          </a:xfrm>
          <a:prstGeom prst="rect">
            <a:avLst/>
          </a:prstGeom>
          <a:noFill/>
        </p:spPr>
        <p:txBody>
          <a:bodyPr wrap="square" rtlCol="0">
            <a:spAutoFit/>
          </a:bodyPr>
          <a:lstStyle/>
          <a:p>
            <a:r>
              <a:rPr lang="zh-CN" altLang="en-US" sz="1600" dirty="0"/>
              <a:t>图</a:t>
            </a:r>
            <a:r>
              <a:rPr lang="en-US" altLang="zh-CN" sz="1600" dirty="0"/>
              <a:t>11 </a:t>
            </a:r>
            <a:r>
              <a:rPr lang="zh-CN" altLang="en-US" sz="1600" dirty="0"/>
              <a:t>查看航班候补客户订单</a:t>
            </a:r>
          </a:p>
        </p:txBody>
      </p:sp>
      <p:sp>
        <p:nvSpPr>
          <p:cNvPr id="18" name="文本框 17">
            <a:extLst>
              <a:ext uri="{FF2B5EF4-FFF2-40B4-BE49-F238E27FC236}">
                <a16:creationId xmlns:a16="http://schemas.microsoft.com/office/drawing/2014/main" id="{93373727-8867-4CF0-BCD3-109B5EC96F4E}"/>
              </a:ext>
            </a:extLst>
          </p:cNvPr>
          <p:cNvSpPr txBox="1"/>
          <p:nvPr/>
        </p:nvSpPr>
        <p:spPr>
          <a:xfrm>
            <a:off x="354563" y="5562943"/>
            <a:ext cx="11079309" cy="1200329"/>
          </a:xfrm>
          <a:prstGeom prst="rect">
            <a:avLst/>
          </a:prstGeom>
          <a:noFill/>
        </p:spPr>
        <p:txBody>
          <a:bodyPr wrap="square" rtlCol="0">
            <a:spAutoFit/>
          </a:bodyPr>
          <a:lstStyle/>
          <a:p>
            <a:pPr indent="457200" latinLnBrk="1"/>
            <a:r>
              <a:rPr lang="zh-CN" altLang="en-US" dirty="0">
                <a:solidFill>
                  <a:schemeClr val="bg2">
                    <a:lumMod val="25000"/>
                  </a:schemeClr>
                </a:solidFill>
                <a:latin typeface="微软雅黑" panose="020B0503020204020204" pitchFamily="34" charset="-122"/>
                <a:ea typeface="微软雅黑" panose="020B0503020204020204" pitchFamily="34" charset="-122"/>
              </a:rPr>
              <a:t>当选择数字</a:t>
            </a:r>
            <a:r>
              <a:rPr lang="en-US" altLang="zh-CN" dirty="0">
                <a:solidFill>
                  <a:schemeClr val="bg2">
                    <a:lumMod val="25000"/>
                  </a:schemeClr>
                </a:solidFill>
                <a:latin typeface="微软雅黑" panose="020B0503020204020204" pitchFamily="34" charset="-122"/>
                <a:ea typeface="微软雅黑" panose="020B0503020204020204" pitchFamily="34" charset="-122"/>
              </a:rPr>
              <a:t>3</a:t>
            </a:r>
            <a:r>
              <a:rPr lang="zh-CN" altLang="en-US" dirty="0">
                <a:solidFill>
                  <a:schemeClr val="bg2">
                    <a:lumMod val="25000"/>
                  </a:schemeClr>
                </a:solidFill>
                <a:latin typeface="微软雅黑" panose="020B0503020204020204" pitchFamily="34" charset="-122"/>
                <a:ea typeface="微软雅黑" panose="020B0503020204020204" pitchFamily="34" charset="-122"/>
              </a:rPr>
              <a:t>时，会调用</a:t>
            </a:r>
            <a:r>
              <a:rPr lang="en-US" altLang="zh-CN" dirty="0">
                <a:solidFill>
                  <a:schemeClr val="bg2">
                    <a:lumMod val="25000"/>
                  </a:schemeClr>
                </a:solidFill>
                <a:latin typeface="微软雅黑" panose="020B0503020204020204" pitchFamily="34" charset="-122"/>
                <a:ea typeface="微软雅黑" panose="020B0503020204020204" pitchFamily="34" charset="-122"/>
              </a:rPr>
              <a:t>void </a:t>
            </a:r>
            <a:r>
              <a:rPr lang="en-US" altLang="zh-CN" dirty="0" err="1">
                <a:solidFill>
                  <a:schemeClr val="bg2">
                    <a:lumMod val="25000"/>
                  </a:schemeClr>
                </a:solidFill>
                <a:latin typeface="微软雅黑" panose="020B0503020204020204" pitchFamily="34" charset="-122"/>
                <a:ea typeface="微软雅黑" panose="020B0503020204020204" pitchFamily="34" charset="-122"/>
              </a:rPr>
              <a:t>displayClientInfo</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flightList</a:t>
            </a:r>
            <a:r>
              <a:rPr lang="en-US" altLang="zh-CN" dirty="0">
                <a:solidFill>
                  <a:schemeClr val="bg2">
                    <a:lumMod val="25000"/>
                  </a:schemeClr>
                </a:solidFill>
                <a:latin typeface="微软雅黑" panose="020B0503020204020204" pitchFamily="34" charset="-122"/>
                <a:ea typeface="微软雅黑" panose="020B0503020204020204" pitchFamily="34" charset="-122"/>
              </a:rPr>
              <a:t> air)</a:t>
            </a:r>
            <a:r>
              <a:rPr lang="zh-CN" altLang="en-US" dirty="0">
                <a:solidFill>
                  <a:schemeClr val="bg2">
                    <a:lumMod val="25000"/>
                  </a:schemeClr>
                </a:solidFill>
                <a:latin typeface="微软雅黑" panose="020B0503020204020204" pitchFamily="34" charset="-122"/>
                <a:ea typeface="微软雅黑" panose="020B0503020204020204" pitchFamily="34" charset="-122"/>
              </a:rPr>
              <a:t>函数，输入航班号，如果找到对应航班号将会输出该航班所有客户订单，如图</a:t>
            </a:r>
            <a:r>
              <a:rPr lang="en-US" altLang="zh-CN" dirty="0">
                <a:solidFill>
                  <a:schemeClr val="bg2">
                    <a:lumMod val="25000"/>
                  </a:schemeClr>
                </a:solidFill>
                <a:latin typeface="微软雅黑" panose="020B0503020204020204" pitchFamily="34" charset="-122"/>
                <a:ea typeface="微软雅黑" panose="020B0503020204020204" pitchFamily="34" charset="-122"/>
              </a:rPr>
              <a:t>10</a:t>
            </a:r>
            <a:r>
              <a:rPr lang="zh-CN" altLang="en-US" dirty="0">
                <a:solidFill>
                  <a:schemeClr val="bg2">
                    <a:lumMod val="25000"/>
                  </a:schemeClr>
                </a:solidFill>
                <a:latin typeface="微软雅黑" panose="020B0503020204020204" pitchFamily="34" charset="-122"/>
                <a:ea typeface="微软雅黑" panose="020B0503020204020204" pitchFamily="34" charset="-122"/>
              </a:rPr>
              <a:t>所示。</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indent="457200" latinLnBrk="1"/>
            <a:r>
              <a:rPr lang="zh-CN" altLang="en-US" sz="1800" dirty="0">
                <a:solidFill>
                  <a:schemeClr val="bg2">
                    <a:lumMod val="25000"/>
                  </a:schemeClr>
                </a:solidFill>
                <a:latin typeface="微软雅黑" panose="020B0503020204020204" pitchFamily="34" charset="-122"/>
                <a:ea typeface="微软雅黑" panose="020B0503020204020204" pitchFamily="34" charset="-122"/>
              </a:rPr>
              <a:t>当选择数字</a:t>
            </a:r>
            <a:r>
              <a:rPr lang="en-US" altLang="zh-CN" dirty="0">
                <a:solidFill>
                  <a:schemeClr val="bg2">
                    <a:lumMod val="25000"/>
                  </a:schemeClr>
                </a:solidFill>
                <a:latin typeface="微软雅黑" panose="020B0503020204020204" pitchFamily="34" charset="-122"/>
                <a:ea typeface="微软雅黑" panose="020B0503020204020204" pitchFamily="34" charset="-122"/>
              </a:rPr>
              <a:t>4</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时，会调用</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void </a:t>
            </a:r>
            <a:r>
              <a:rPr lang="en-US" altLang="zh-CN" sz="1800" dirty="0" err="1">
                <a:solidFill>
                  <a:schemeClr val="bg2">
                    <a:lumMod val="25000"/>
                  </a:schemeClr>
                </a:solidFill>
                <a:latin typeface="微软雅黑" panose="020B0503020204020204" pitchFamily="34" charset="-122"/>
                <a:ea typeface="微软雅黑" panose="020B0503020204020204" pitchFamily="34" charset="-122"/>
              </a:rPr>
              <a:t>displaywaitClientInfo</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800" dirty="0" err="1">
                <a:solidFill>
                  <a:schemeClr val="bg2">
                    <a:lumMod val="25000"/>
                  </a:schemeClr>
                </a:solidFill>
                <a:latin typeface="微软雅黑" panose="020B0503020204020204" pitchFamily="34" charset="-122"/>
                <a:ea typeface="微软雅黑" panose="020B0503020204020204" pitchFamily="34" charset="-122"/>
              </a:rPr>
              <a:t>flightList</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 air)</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函数查看航班候补客户订单，与查看航班客户订单方法类似，如图</a:t>
            </a:r>
            <a:r>
              <a:rPr lang="en-US" altLang="zh-CN" dirty="0">
                <a:solidFill>
                  <a:schemeClr val="bg2">
                    <a:lumMod val="25000"/>
                  </a:schemeClr>
                </a:solidFill>
                <a:latin typeface="微软雅黑" panose="020B0503020204020204" pitchFamily="34" charset="-122"/>
                <a:ea typeface="微软雅黑" panose="020B0503020204020204" pitchFamily="34" charset="-122"/>
              </a:rPr>
              <a:t>11</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所示。</a:t>
            </a:r>
            <a:endParaRPr lang="en-US" altLang="zh-CN" sz="18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BA05AF6-A0F6-4BA1-843C-2AB698CCE6AF}"/>
              </a:ext>
            </a:extLst>
          </p:cNvPr>
          <p:cNvSpPr txBox="1"/>
          <p:nvPr/>
        </p:nvSpPr>
        <p:spPr>
          <a:xfrm>
            <a:off x="326112" y="864629"/>
            <a:ext cx="2022764" cy="369332"/>
          </a:xfrm>
          <a:prstGeom prst="rect">
            <a:avLst/>
          </a:prstGeom>
          <a:noFill/>
        </p:spPr>
        <p:txBody>
          <a:bodyPr wrap="square">
            <a:spAutoFit/>
          </a:bodyPr>
          <a:lstStyle/>
          <a:p>
            <a:r>
              <a:rPr lang="zh-CN" altLang="en-US" sz="1800" dirty="0">
                <a:solidFill>
                  <a:srgbClr val="D5493A"/>
                </a:solidFill>
                <a:latin typeface="微软雅黑" panose="020B0503020204020204" pitchFamily="34" charset="-122"/>
                <a:ea typeface="微软雅黑" panose="020B0503020204020204" pitchFamily="34" charset="-122"/>
              </a:rPr>
              <a:t>管理员主界面功能</a:t>
            </a:r>
          </a:p>
        </p:txBody>
      </p:sp>
      <p:pic>
        <p:nvPicPr>
          <p:cNvPr id="3" name="图片 2">
            <a:extLst>
              <a:ext uri="{FF2B5EF4-FFF2-40B4-BE49-F238E27FC236}">
                <a16:creationId xmlns:a16="http://schemas.microsoft.com/office/drawing/2014/main" id="{EAE6F201-51A0-4583-8191-3C058BEE1823}"/>
              </a:ext>
            </a:extLst>
          </p:cNvPr>
          <p:cNvPicPr>
            <a:picLocks noChangeAspect="1"/>
          </p:cNvPicPr>
          <p:nvPr/>
        </p:nvPicPr>
        <p:blipFill>
          <a:blip r:embed="rId3"/>
          <a:stretch>
            <a:fillRect/>
          </a:stretch>
        </p:blipFill>
        <p:spPr>
          <a:xfrm>
            <a:off x="666010" y="1484780"/>
            <a:ext cx="5429990" cy="3628323"/>
          </a:xfrm>
          <a:prstGeom prst="rect">
            <a:avLst/>
          </a:prstGeom>
        </p:spPr>
      </p:pic>
      <p:pic>
        <p:nvPicPr>
          <p:cNvPr id="10" name="图片 9">
            <a:extLst>
              <a:ext uri="{FF2B5EF4-FFF2-40B4-BE49-F238E27FC236}">
                <a16:creationId xmlns:a16="http://schemas.microsoft.com/office/drawing/2014/main" id="{C3BBB1D4-F9DB-48AD-AF36-848907302A52}"/>
              </a:ext>
            </a:extLst>
          </p:cNvPr>
          <p:cNvPicPr>
            <a:picLocks noChangeAspect="1"/>
          </p:cNvPicPr>
          <p:nvPr/>
        </p:nvPicPr>
        <p:blipFill>
          <a:blip r:embed="rId4"/>
          <a:stretch>
            <a:fillRect/>
          </a:stretch>
        </p:blipFill>
        <p:spPr>
          <a:xfrm>
            <a:off x="6522802" y="1484780"/>
            <a:ext cx="5429990" cy="3600479"/>
          </a:xfrm>
          <a:prstGeom prst="rect">
            <a:avLst/>
          </a:prstGeom>
        </p:spPr>
      </p:pic>
    </p:spTree>
    <p:extLst>
      <p:ext uri="{BB962C8B-B14F-4D97-AF65-F5344CB8AC3E}">
        <p14:creationId xmlns:p14="http://schemas.microsoft.com/office/powerpoint/2010/main" val="1817725559"/>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26112" y="371727"/>
            <a:ext cx="1620957" cy="523220"/>
          </a:xfrm>
          <a:prstGeom prst="rect">
            <a:avLst/>
          </a:prstGeom>
          <a:noFill/>
        </p:spPr>
        <p:txBody>
          <a:bodyPr wrap="none" rtlCol="0">
            <a:spAutoFit/>
          </a:bodyPr>
          <a:lstStyle/>
          <a:p>
            <a:r>
              <a:rPr lang="zh-CN" altLang="en-US" sz="2800" b="1" dirty="0">
                <a:solidFill>
                  <a:srgbClr val="D5493A"/>
                </a:solidFill>
                <a:latin typeface="微软雅黑" panose="020B0503020204020204" pitchFamily="34" charset="-122"/>
                <a:ea typeface="微软雅黑" panose="020B0503020204020204" pitchFamily="34" charset="-122"/>
              </a:rPr>
              <a:t>具体实现</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ED3E675-BFE7-41F9-B17E-DF291BDC3093}"/>
              </a:ext>
            </a:extLst>
          </p:cNvPr>
          <p:cNvSpPr txBox="1"/>
          <p:nvPr/>
        </p:nvSpPr>
        <p:spPr>
          <a:xfrm>
            <a:off x="8592390" y="6250394"/>
            <a:ext cx="1055097" cy="338554"/>
          </a:xfrm>
          <a:prstGeom prst="rect">
            <a:avLst/>
          </a:prstGeom>
          <a:noFill/>
        </p:spPr>
        <p:txBody>
          <a:bodyPr wrap="none" rtlCol="0">
            <a:spAutoFit/>
          </a:bodyPr>
          <a:lstStyle/>
          <a:p>
            <a:r>
              <a:rPr lang="zh-CN" altLang="en-US" sz="1600" dirty="0"/>
              <a:t>图</a:t>
            </a:r>
            <a:r>
              <a:rPr lang="en-US" altLang="zh-CN" sz="1600" dirty="0"/>
              <a:t>12 </a:t>
            </a:r>
            <a:r>
              <a:rPr lang="zh-CN" altLang="en-US" sz="1600" dirty="0"/>
              <a:t>退票</a:t>
            </a:r>
          </a:p>
        </p:txBody>
      </p:sp>
      <p:sp>
        <p:nvSpPr>
          <p:cNvPr id="18" name="文本框 17">
            <a:extLst>
              <a:ext uri="{FF2B5EF4-FFF2-40B4-BE49-F238E27FC236}">
                <a16:creationId xmlns:a16="http://schemas.microsoft.com/office/drawing/2014/main" id="{93373727-8867-4CF0-BCD3-109B5EC96F4E}"/>
              </a:ext>
            </a:extLst>
          </p:cNvPr>
          <p:cNvSpPr txBox="1"/>
          <p:nvPr/>
        </p:nvSpPr>
        <p:spPr>
          <a:xfrm>
            <a:off x="890275" y="1989549"/>
            <a:ext cx="4088126" cy="2585323"/>
          </a:xfrm>
          <a:prstGeom prst="rect">
            <a:avLst/>
          </a:prstGeom>
          <a:noFill/>
        </p:spPr>
        <p:txBody>
          <a:bodyPr wrap="square" rtlCol="0">
            <a:spAutoFit/>
          </a:bodyPr>
          <a:lstStyle/>
          <a:p>
            <a:pPr indent="457200" latinLnBrk="1"/>
            <a:r>
              <a:rPr lang="zh-CN" altLang="en-US" dirty="0">
                <a:solidFill>
                  <a:schemeClr val="bg2">
                    <a:lumMod val="25000"/>
                  </a:schemeClr>
                </a:solidFill>
                <a:latin typeface="微软雅黑" panose="020B0503020204020204" pitchFamily="34" charset="-122"/>
                <a:ea typeface="微软雅黑" panose="020B0503020204020204" pitchFamily="34" charset="-122"/>
              </a:rPr>
              <a:t>当选择数字</a:t>
            </a:r>
            <a:r>
              <a:rPr lang="en-US" altLang="zh-CN" dirty="0">
                <a:solidFill>
                  <a:schemeClr val="bg2">
                    <a:lumMod val="25000"/>
                  </a:schemeClr>
                </a:solidFill>
                <a:latin typeface="微软雅黑" panose="020B0503020204020204" pitchFamily="34" charset="-122"/>
                <a:ea typeface="微软雅黑" panose="020B0503020204020204" pitchFamily="34" charset="-122"/>
              </a:rPr>
              <a:t>6</a:t>
            </a:r>
            <a:r>
              <a:rPr lang="zh-CN" altLang="en-US" dirty="0">
                <a:solidFill>
                  <a:schemeClr val="bg2">
                    <a:lumMod val="25000"/>
                  </a:schemeClr>
                </a:solidFill>
                <a:latin typeface="微软雅黑" panose="020B0503020204020204" pitchFamily="34" charset="-122"/>
                <a:ea typeface="微软雅黑" panose="020B0503020204020204" pitchFamily="34" charset="-122"/>
              </a:rPr>
              <a:t>时，会调用</a:t>
            </a:r>
            <a:r>
              <a:rPr lang="en-US" altLang="zh-CN" dirty="0">
                <a:solidFill>
                  <a:schemeClr val="bg2">
                    <a:lumMod val="25000"/>
                  </a:schemeClr>
                </a:solidFill>
                <a:latin typeface="微软雅黑" panose="020B0503020204020204" pitchFamily="34" charset="-122"/>
                <a:ea typeface="微软雅黑" panose="020B0503020204020204" pitchFamily="34" charset="-122"/>
              </a:rPr>
              <a:t>int refund(</a:t>
            </a:r>
            <a:r>
              <a:rPr lang="en-US" altLang="zh-CN" dirty="0" err="1">
                <a:solidFill>
                  <a:schemeClr val="bg2">
                    <a:lumMod val="25000"/>
                  </a:schemeClr>
                </a:solidFill>
                <a:latin typeface="微软雅黑" panose="020B0503020204020204" pitchFamily="34" charset="-122"/>
                <a:ea typeface="微软雅黑" panose="020B0503020204020204" pitchFamily="34" charset="-122"/>
              </a:rPr>
              <a:t>flightList</a:t>
            </a:r>
            <a:r>
              <a:rPr lang="en-US" altLang="zh-CN" dirty="0">
                <a:solidFill>
                  <a:schemeClr val="bg2">
                    <a:lumMod val="25000"/>
                  </a:schemeClr>
                </a:solidFill>
                <a:latin typeface="微软雅黑" panose="020B0503020204020204" pitchFamily="34" charset="-122"/>
                <a:ea typeface="微软雅黑" panose="020B0503020204020204" pitchFamily="34" charset="-122"/>
              </a:rPr>
              <a:t> &amp;air)</a:t>
            </a:r>
            <a:r>
              <a:rPr lang="zh-CN" altLang="en-US" dirty="0">
                <a:solidFill>
                  <a:schemeClr val="bg2">
                    <a:lumMod val="25000"/>
                  </a:schemeClr>
                </a:solidFill>
                <a:latin typeface="微软雅黑" panose="020B0503020204020204" pitchFamily="34" charset="-122"/>
                <a:ea typeface="微软雅黑" panose="020B0503020204020204" pitchFamily="34" charset="-122"/>
              </a:rPr>
              <a:t>函数，输入对应的信息进行退票，退票完成后通过调用</a:t>
            </a:r>
            <a:r>
              <a:rPr lang="en-US" altLang="zh-CN" dirty="0">
                <a:solidFill>
                  <a:schemeClr val="bg2">
                    <a:lumMod val="25000"/>
                  </a:schemeClr>
                </a:solidFill>
                <a:latin typeface="微软雅黑" panose="020B0503020204020204" pitchFamily="34" charset="-122"/>
                <a:ea typeface="微软雅黑" panose="020B0503020204020204" pitchFamily="34" charset="-122"/>
              </a:rPr>
              <a:t>void show(</a:t>
            </a:r>
            <a:r>
              <a:rPr lang="en-US" altLang="zh-CN" dirty="0" err="1">
                <a:solidFill>
                  <a:schemeClr val="bg2">
                    <a:lumMod val="25000"/>
                  </a:schemeClr>
                </a:solidFill>
                <a:latin typeface="微软雅黑" panose="020B0503020204020204" pitchFamily="34" charset="-122"/>
                <a:ea typeface="微软雅黑" panose="020B0503020204020204" pitchFamily="34" charset="-122"/>
              </a:rPr>
              <a:t>flightList</a:t>
            </a:r>
            <a:r>
              <a:rPr lang="en-US" altLang="zh-CN" dirty="0">
                <a:solidFill>
                  <a:schemeClr val="bg2">
                    <a:lumMod val="25000"/>
                  </a:schemeClr>
                </a:solidFill>
                <a:latin typeface="微软雅黑" panose="020B0503020204020204" pitchFamily="34" charset="-122"/>
                <a:ea typeface="微软雅黑" panose="020B0503020204020204" pitchFamily="34" charset="-122"/>
              </a:rPr>
              <a:t> &amp;</a:t>
            </a:r>
            <a:r>
              <a:rPr lang="en-US" altLang="zh-CN" dirty="0" err="1">
                <a:solidFill>
                  <a:schemeClr val="bg2">
                    <a:lumMod val="25000"/>
                  </a:schemeClr>
                </a:solidFill>
                <a:latin typeface="微软雅黑" panose="020B0503020204020204" pitchFamily="34" charset="-122"/>
                <a:ea typeface="微软雅黑" panose="020B0503020204020204" pitchFamily="34" charset="-122"/>
              </a:rPr>
              <a:t>air,waitNode</a:t>
            </a:r>
            <a:r>
              <a:rPr lang="en-US" altLang="zh-CN" dirty="0">
                <a:solidFill>
                  <a:schemeClr val="bg2">
                    <a:lumMod val="25000"/>
                  </a:schemeClr>
                </a:solidFill>
                <a:latin typeface="微软雅黑" panose="020B0503020204020204" pitchFamily="34" charset="-122"/>
                <a:ea typeface="微软雅黑" panose="020B0503020204020204" pitchFamily="34" charset="-122"/>
              </a:rPr>
              <a:t> *&amp;Q)</a:t>
            </a:r>
            <a:r>
              <a:rPr lang="zh-CN" altLang="en-US" dirty="0">
                <a:solidFill>
                  <a:schemeClr val="bg2">
                    <a:lumMod val="25000"/>
                  </a:schemeClr>
                </a:solidFill>
                <a:latin typeface="微软雅黑" panose="020B0503020204020204" pitchFamily="34" charset="-122"/>
                <a:ea typeface="微软雅黑" panose="020B0503020204020204" pitchFamily="34" charset="-122"/>
              </a:rPr>
              <a:t>函数，将之前用户提交的候补订单进行处理，循环查找满足当前航班余票数的候补乘客订单，并询问是否接受此次订票请求，操作成功会将对应信息发送给客户，如图</a:t>
            </a:r>
            <a:r>
              <a:rPr lang="en-US" altLang="zh-CN" dirty="0">
                <a:solidFill>
                  <a:schemeClr val="bg2">
                    <a:lumMod val="25000"/>
                  </a:schemeClr>
                </a:solidFill>
                <a:latin typeface="微软雅黑" panose="020B0503020204020204" pitchFamily="34" charset="-122"/>
                <a:ea typeface="微软雅黑" panose="020B0503020204020204" pitchFamily="34" charset="-122"/>
              </a:rPr>
              <a:t>12</a:t>
            </a:r>
            <a:r>
              <a:rPr lang="zh-CN" altLang="en-US" dirty="0">
                <a:solidFill>
                  <a:schemeClr val="bg2">
                    <a:lumMod val="25000"/>
                  </a:schemeClr>
                </a:solidFill>
                <a:latin typeface="微软雅黑" panose="020B0503020204020204" pitchFamily="34" charset="-122"/>
                <a:ea typeface="微软雅黑" panose="020B0503020204020204" pitchFamily="34" charset="-122"/>
              </a:rPr>
              <a:t>所示。</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BA05AF6-A0F6-4BA1-843C-2AB698CCE6AF}"/>
              </a:ext>
            </a:extLst>
          </p:cNvPr>
          <p:cNvSpPr txBox="1"/>
          <p:nvPr/>
        </p:nvSpPr>
        <p:spPr>
          <a:xfrm>
            <a:off x="326112" y="864629"/>
            <a:ext cx="2022764" cy="369332"/>
          </a:xfrm>
          <a:prstGeom prst="rect">
            <a:avLst/>
          </a:prstGeom>
          <a:noFill/>
        </p:spPr>
        <p:txBody>
          <a:bodyPr wrap="square">
            <a:spAutoFit/>
          </a:bodyPr>
          <a:lstStyle/>
          <a:p>
            <a:r>
              <a:rPr lang="zh-CN" altLang="en-US" sz="1800" dirty="0">
                <a:solidFill>
                  <a:srgbClr val="D5493A"/>
                </a:solidFill>
                <a:latin typeface="微软雅黑" panose="020B0503020204020204" pitchFamily="34" charset="-122"/>
                <a:ea typeface="微软雅黑" panose="020B0503020204020204" pitchFamily="34" charset="-122"/>
              </a:rPr>
              <a:t>管理员主界面功能</a:t>
            </a:r>
          </a:p>
        </p:txBody>
      </p:sp>
      <p:pic>
        <p:nvPicPr>
          <p:cNvPr id="11" name="图片 10">
            <a:extLst>
              <a:ext uri="{FF2B5EF4-FFF2-40B4-BE49-F238E27FC236}">
                <a16:creationId xmlns:a16="http://schemas.microsoft.com/office/drawing/2014/main" id="{CDA24E31-9935-46F8-BABD-2220ADFEF23B}"/>
              </a:ext>
            </a:extLst>
          </p:cNvPr>
          <p:cNvPicPr>
            <a:picLocks noChangeAspect="1"/>
          </p:cNvPicPr>
          <p:nvPr/>
        </p:nvPicPr>
        <p:blipFill>
          <a:blip r:embed="rId3"/>
          <a:stretch>
            <a:fillRect/>
          </a:stretch>
        </p:blipFill>
        <p:spPr>
          <a:xfrm>
            <a:off x="5975660" y="894947"/>
            <a:ext cx="5890228" cy="5168500"/>
          </a:xfrm>
          <a:prstGeom prst="rect">
            <a:avLst/>
          </a:prstGeom>
        </p:spPr>
      </p:pic>
    </p:spTree>
    <p:extLst>
      <p:ext uri="{BB962C8B-B14F-4D97-AF65-F5344CB8AC3E}">
        <p14:creationId xmlns:p14="http://schemas.microsoft.com/office/powerpoint/2010/main" val="1530200577"/>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4795983" y="3915890"/>
            <a:ext cx="2715840" cy="646331"/>
          </a:xfrm>
          <a:prstGeom prst="rect">
            <a:avLst/>
          </a:prstGeom>
          <a:noFill/>
          <a:effectLst/>
        </p:spPr>
        <p:txBody>
          <a:bodyPr wrap="square" rtlCol="0">
            <a:spAutoFit/>
          </a:bodyPr>
          <a:lstStyle/>
          <a:p>
            <a:pPr algn="dist"/>
            <a:r>
              <a:rPr lang="zh-CN" altLang="en-US" sz="3600" dirty="0">
                <a:solidFill>
                  <a:srgbClr val="D5493A"/>
                </a:solidFill>
                <a:latin typeface="微软雅黑" panose="020B0503020204020204" pitchFamily="34" charset="-122"/>
                <a:ea typeface="微软雅黑" panose="020B0503020204020204" pitchFamily="34" charset="-122"/>
              </a:rPr>
              <a:t>系统总结</a:t>
            </a:r>
          </a:p>
        </p:txBody>
      </p:sp>
      <p:sp>
        <p:nvSpPr>
          <p:cNvPr id="17" name="任意多边形 16"/>
          <p:cNvSpPr/>
          <p:nvPr/>
        </p:nvSpPr>
        <p:spPr>
          <a:xfrm>
            <a:off x="4868871" y="-120568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18" name="任意多边形 17"/>
          <p:cNvSpPr/>
          <p:nvPr/>
        </p:nvSpPr>
        <p:spPr>
          <a:xfrm>
            <a:off x="6274335" y="11334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19" name="任意多边形 18"/>
          <p:cNvSpPr/>
          <p:nvPr/>
        </p:nvSpPr>
        <p:spPr>
          <a:xfrm>
            <a:off x="3463406" y="11334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21" name="任意多边形 20"/>
          <p:cNvSpPr/>
          <p:nvPr/>
        </p:nvSpPr>
        <p:spPr>
          <a:xfrm>
            <a:off x="4868871" y="1432387"/>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noFill/>
          <a:ln w="1905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D5493A"/>
                </a:solidFill>
                <a:latin typeface="微软雅黑" panose="020B0503020204020204" pitchFamily="34" charset="-122"/>
                <a:ea typeface="微软雅黑" panose="020B0503020204020204" pitchFamily="34" charset="-122"/>
              </a:rPr>
              <a:t>04</a:t>
            </a:r>
            <a:endParaRPr lang="zh-CN" altLang="en-US" sz="6000" dirty="0">
              <a:solidFill>
                <a:srgbClr val="D5493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432173"/>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系统总结</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046417" y="994193"/>
            <a:ext cx="906018" cy="830997"/>
          </a:xfrm>
          <a:prstGeom prst="rect">
            <a:avLst/>
          </a:prstGeom>
          <a:noFill/>
        </p:spPr>
        <p:txBody>
          <a:bodyPr wrap="none" rtlCol="0" anchor="ctr">
            <a:spAutoFit/>
          </a:bodyPr>
          <a:lstStyle/>
          <a:p>
            <a:pPr algn="ctr"/>
            <a:r>
              <a:rPr lang="en-US" altLang="zh-CN" sz="4800" dirty="0">
                <a:solidFill>
                  <a:srgbClr val="D5493A"/>
                </a:solidFill>
                <a:latin typeface="微软雅黑" panose="020B0503020204020204" pitchFamily="34" charset="-122"/>
                <a:ea typeface="微软雅黑" panose="020B0503020204020204" pitchFamily="34" charset="-122"/>
              </a:rPr>
              <a:t>01</a:t>
            </a:r>
            <a:endParaRPr lang="zh-CN" altLang="en-US" sz="4800" dirty="0">
              <a:solidFill>
                <a:srgbClr val="D5493A"/>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54563" y="1701137"/>
            <a:ext cx="3838747" cy="3262047"/>
          </a:xfrm>
          <a:prstGeom prst="rect">
            <a:avLst/>
          </a:prstGeom>
          <a:noFill/>
        </p:spPr>
        <p:txBody>
          <a:bodyPr wrap="square" rtlCol="0">
            <a:spAutoFit/>
          </a:bodyPr>
          <a:lstStyle/>
          <a:p>
            <a:pPr algn="ctr">
              <a:lnSpc>
                <a:spcPct val="13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通过本次课程设计，让我们更加了解了链表队列的存储结构及其算法的实现，了解了链表队列的特点以及链表队列抽象出的数据类型的定义，熟练掌握了链表队列基本算法如何实现，包括如何实现建立，查找、插入、删除、订票和退票等操作。通过本次课程设计，我们也认识到了合作学习的重要性，小组成员分工合作，才有了最后的实验成果。</a:t>
            </a:r>
            <a:br>
              <a:rPr lang="zh-CN" altLang="en-US" sz="1600" dirty="0">
                <a:solidFill>
                  <a:schemeClr val="bg2">
                    <a:lumMod val="25000"/>
                  </a:schemeClr>
                </a:solidFill>
                <a:latin typeface="微软雅黑" panose="020B0503020204020204" pitchFamily="34" charset="-122"/>
                <a:ea typeface="微软雅黑" panose="020B0503020204020204" pitchFamily="34" charset="-122"/>
              </a:rPr>
            </a:b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599373" y="4335374"/>
            <a:ext cx="906018" cy="830997"/>
          </a:xfrm>
          <a:prstGeom prst="rect">
            <a:avLst/>
          </a:prstGeom>
          <a:noFill/>
        </p:spPr>
        <p:txBody>
          <a:bodyPr wrap="none" rtlCol="0" anchor="ctr">
            <a:spAutoFit/>
          </a:bodyPr>
          <a:lstStyle/>
          <a:p>
            <a:pPr algn="ctr"/>
            <a:r>
              <a:rPr lang="en-US" altLang="zh-CN" sz="4800" dirty="0">
                <a:solidFill>
                  <a:srgbClr val="D5493A"/>
                </a:solidFill>
                <a:latin typeface="微软雅黑" panose="020B0503020204020204" pitchFamily="34" charset="-122"/>
                <a:ea typeface="微软雅黑" panose="020B0503020204020204" pitchFamily="34" charset="-122"/>
              </a:rPr>
              <a:t>02</a:t>
            </a:r>
            <a:endParaRPr lang="zh-CN" altLang="en-US" sz="4800" dirty="0">
              <a:solidFill>
                <a:srgbClr val="D5493A"/>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27315" y="5074053"/>
            <a:ext cx="3137370" cy="1661609"/>
          </a:xfrm>
          <a:prstGeom prst="rect">
            <a:avLst/>
          </a:prstGeom>
          <a:noFill/>
        </p:spPr>
        <p:txBody>
          <a:bodyPr wrap="square" rtlCol="0">
            <a:spAutoFit/>
          </a:bodyPr>
          <a:lstStyle/>
          <a:p>
            <a:pPr marL="342900" indent="-342900">
              <a:lnSpc>
                <a:spcPct val="130000"/>
              </a:lnSpc>
              <a:buFont typeface="+mj-lt"/>
              <a:buAutoNum type="arabicPeriod"/>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在该程序中我们没有实现修改乘客订单信息的功能</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rabicPeriod"/>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验证码没有设置错误输入几次后进行锁定处理</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rabicPeriod"/>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不能根据多种方式进行查询</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415752" y="4123841"/>
            <a:ext cx="2167351" cy="1324467"/>
            <a:chOff x="1189249" y="1433421"/>
            <a:chExt cx="2167351" cy="1324467"/>
          </a:xfrm>
        </p:grpSpPr>
        <p:sp>
          <p:nvSpPr>
            <p:cNvPr id="15" name="文本框 14"/>
            <p:cNvSpPr txBox="1"/>
            <p:nvPr/>
          </p:nvSpPr>
          <p:spPr>
            <a:xfrm>
              <a:off x="2180559" y="1433421"/>
              <a:ext cx="184730" cy="830997"/>
            </a:xfrm>
            <a:prstGeom prst="rect">
              <a:avLst/>
            </a:prstGeom>
            <a:noFill/>
          </p:spPr>
          <p:txBody>
            <a:bodyPr wrap="none" rtlCol="0" anchor="ctr">
              <a:spAutoFit/>
            </a:bodyPr>
            <a:lstStyle/>
            <a:p>
              <a:pPr algn="ctr"/>
              <a:endParaRPr lang="zh-CN" altLang="en-US" sz="4800" dirty="0">
                <a:solidFill>
                  <a:srgbClr val="59595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189249" y="2475951"/>
              <a:ext cx="2167351" cy="281937"/>
            </a:xfrm>
            <a:prstGeom prst="rect">
              <a:avLst/>
            </a:prstGeom>
            <a:noFill/>
          </p:spPr>
          <p:txBody>
            <a:bodyPr wrap="square" rtlCol="0">
              <a:spAutoFit/>
            </a:bodyPr>
            <a:lstStyle/>
            <a:p>
              <a:pPr algn="ctr">
                <a:lnSpc>
                  <a:spcPct val="130000"/>
                </a:lnSpc>
              </a:pP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7" name="TextBox 76"/>
            <p:cNvSpPr txBox="1"/>
            <p:nvPr/>
          </p:nvSpPr>
          <p:spPr>
            <a:xfrm>
              <a:off x="2180558" y="2168174"/>
              <a:ext cx="184730" cy="338554"/>
            </a:xfrm>
            <a:prstGeom prst="rect">
              <a:avLst/>
            </a:prstGeom>
            <a:noFill/>
          </p:spPr>
          <p:txBody>
            <a:bodyPr wrap="none" rtlCol="0">
              <a:spAutoFit/>
            </a:bodyPr>
            <a:lstStyle/>
            <a:p>
              <a:pPr algn="ctr"/>
              <a:endParaRPr lang="zh-CN" altLang="en-US" sz="1600" dirty="0">
                <a:solidFill>
                  <a:srgbClr val="595959"/>
                </a:solidFill>
                <a:latin typeface="微软雅黑" panose="020B0503020204020204" pitchFamily="34" charset="-122"/>
                <a:ea typeface="微软雅黑" panose="020B0503020204020204" pitchFamily="34" charset="-122"/>
              </a:endParaRPr>
            </a:p>
          </p:txBody>
        </p:sp>
      </p:grpSp>
      <p:pic>
        <p:nvPicPr>
          <p:cNvPr id="24" name="图片 23" descr="C:\Users\DELL\Pictures\重庆师范大学\9eaad403ly1gjm7z5uiodj20u00k0mzq.jpg9eaad403ly1gjm7z5uiodj20u00k0mzq">
            <a:extLst>
              <a:ext uri="{FF2B5EF4-FFF2-40B4-BE49-F238E27FC236}">
                <a16:creationId xmlns:a16="http://schemas.microsoft.com/office/drawing/2014/main" id="{B9A57A3C-C965-4AD5-A1C8-D1BE48350385}"/>
              </a:ext>
            </a:extLst>
          </p:cNvPr>
          <p:cNvPicPr>
            <a:picLocks noChangeAspect="1"/>
          </p:cNvPicPr>
          <p:nvPr/>
        </p:nvPicPr>
        <p:blipFill>
          <a:blip r:embed="rId3"/>
          <a:srcRect/>
          <a:stretch>
            <a:fillRect/>
          </a:stretch>
        </p:blipFill>
        <p:spPr>
          <a:xfrm flipH="1">
            <a:off x="4466721" y="1779230"/>
            <a:ext cx="2933788" cy="2422180"/>
          </a:xfrm>
          <a:prstGeom prst="rect">
            <a:avLst/>
          </a:prstGeom>
        </p:spPr>
      </p:pic>
      <p:sp>
        <p:nvSpPr>
          <p:cNvPr id="21" name="文本框 20">
            <a:extLst>
              <a:ext uri="{FF2B5EF4-FFF2-40B4-BE49-F238E27FC236}">
                <a16:creationId xmlns:a16="http://schemas.microsoft.com/office/drawing/2014/main" id="{540FAF17-1E86-423D-8361-F134544AB597}"/>
              </a:ext>
            </a:extLst>
          </p:cNvPr>
          <p:cNvSpPr txBox="1"/>
          <p:nvPr/>
        </p:nvSpPr>
        <p:spPr>
          <a:xfrm>
            <a:off x="9489373" y="994192"/>
            <a:ext cx="906018" cy="830997"/>
          </a:xfrm>
          <a:prstGeom prst="rect">
            <a:avLst/>
          </a:prstGeom>
          <a:noFill/>
        </p:spPr>
        <p:txBody>
          <a:bodyPr wrap="none" rtlCol="0" anchor="ctr">
            <a:spAutoFit/>
          </a:bodyPr>
          <a:lstStyle/>
          <a:p>
            <a:pPr algn="ctr"/>
            <a:r>
              <a:rPr lang="en-US" altLang="zh-CN" sz="4800" dirty="0">
                <a:solidFill>
                  <a:srgbClr val="D5493A"/>
                </a:solidFill>
                <a:latin typeface="微软雅黑" panose="020B0503020204020204" pitchFamily="34" charset="-122"/>
                <a:ea typeface="微软雅黑" panose="020B0503020204020204" pitchFamily="34" charset="-122"/>
              </a:rPr>
              <a:t>03</a:t>
            </a:r>
            <a:endParaRPr lang="zh-CN" altLang="en-US" sz="4800" dirty="0">
              <a:solidFill>
                <a:srgbClr val="D5493A"/>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ABBBBA8E-895E-49AB-9988-8FB7BF52C595}"/>
              </a:ext>
            </a:extLst>
          </p:cNvPr>
          <p:cNvSpPr txBox="1"/>
          <p:nvPr/>
        </p:nvSpPr>
        <p:spPr>
          <a:xfrm>
            <a:off x="7828348" y="1637832"/>
            <a:ext cx="3913180" cy="3259354"/>
          </a:xfrm>
          <a:prstGeom prst="rect">
            <a:avLst/>
          </a:prstGeom>
          <a:noFill/>
        </p:spPr>
        <p:txBody>
          <a:bodyPr wrap="square" rtlCol="0">
            <a:spAutoFit/>
          </a:bodyPr>
          <a:lstStyle/>
          <a:p>
            <a:pPr algn="ctr">
              <a:lnSpc>
                <a:spcPct val="13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实验就是把理论运用于实际，使我们了解到平时也应该注重老师讲的知识，也增强了我们的自学能力，以及程序设计的基本技能、解决实际问题的能力，为以后打下良好的基础。学习是一个厚积薄发的过程，平时在学的过程中掌握得多，理解多，练得多，真正到自己动手做某实验的时候就不会那么棘手，因此在以后学习过程中应该注重实践，而不只是只关注课本上的零碎知识点。</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4795983" y="4070463"/>
            <a:ext cx="2715840" cy="707886"/>
          </a:xfrm>
          <a:prstGeom prst="rect">
            <a:avLst/>
          </a:prstGeom>
          <a:noFill/>
          <a:effectLst/>
        </p:spPr>
        <p:txBody>
          <a:bodyPr wrap="square" rtlCol="0">
            <a:spAutoFit/>
          </a:bodyPr>
          <a:lstStyle/>
          <a:p>
            <a:pPr algn="dist"/>
            <a:r>
              <a:rPr lang="zh-CN" altLang="en-US" sz="4000" dirty="0">
                <a:solidFill>
                  <a:srgbClr val="D5493A"/>
                </a:solidFill>
                <a:latin typeface="微软雅黑" panose="020B0503020204020204" pitchFamily="34" charset="-122"/>
                <a:ea typeface="微软雅黑" panose="020B0503020204020204" pitchFamily="34" charset="-122"/>
              </a:rPr>
              <a:t>需求分析</a:t>
            </a:r>
          </a:p>
        </p:txBody>
      </p:sp>
      <p:sp>
        <p:nvSpPr>
          <p:cNvPr id="17" name="任意多边形 16"/>
          <p:cNvSpPr/>
          <p:nvPr/>
        </p:nvSpPr>
        <p:spPr>
          <a:xfrm>
            <a:off x="4868871" y="-120568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blipFill rotWithShape="1">
            <a:blip r:embed="rId3"/>
            <a:stretch>
              <a:fillRect l="5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8" name="任意多边形 17"/>
          <p:cNvSpPr/>
          <p:nvPr/>
        </p:nvSpPr>
        <p:spPr>
          <a:xfrm>
            <a:off x="6274335" y="11334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9" name="任意多边形 18"/>
          <p:cNvSpPr/>
          <p:nvPr/>
        </p:nvSpPr>
        <p:spPr>
          <a:xfrm>
            <a:off x="3463406" y="11334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1" name="任意多边形 20"/>
          <p:cNvSpPr/>
          <p:nvPr/>
        </p:nvSpPr>
        <p:spPr>
          <a:xfrm>
            <a:off x="4868871" y="1432387"/>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noFill/>
          <a:ln w="1905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D5493A"/>
                </a:solidFill>
                <a:latin typeface="微软雅黑" panose="020B0503020204020204" pitchFamily="34" charset="-122"/>
                <a:ea typeface="微软雅黑" panose="020B0503020204020204" pitchFamily="34" charset="-122"/>
              </a:rPr>
              <a:t>01</a:t>
            </a:r>
            <a:endParaRPr lang="zh-CN" altLang="en-US" sz="6000" dirty="0">
              <a:solidFill>
                <a:srgbClr val="D5493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rot="5400000">
            <a:off x="161130" y="-650632"/>
            <a:ext cx="6858001" cy="8159264"/>
          </a:xfrm>
          <a:custGeom>
            <a:avLst/>
            <a:gdLst>
              <a:gd name="connsiteX0" fmla="*/ 1 w 4510455"/>
              <a:gd name="connsiteY0" fmla="*/ 8838392 h 8838392"/>
              <a:gd name="connsiteX1" fmla="*/ 1 w 4510455"/>
              <a:gd name="connsiteY1" fmla="*/ 3888323 h 8838392"/>
              <a:gd name="connsiteX2" fmla="*/ 4510455 w 4510455"/>
              <a:gd name="connsiteY2" fmla="*/ 3888323 h 8838392"/>
              <a:gd name="connsiteX3" fmla="*/ 4510455 w 4510455"/>
              <a:gd name="connsiteY3" fmla="*/ 8838392 h 8838392"/>
              <a:gd name="connsiteX4" fmla="*/ 0 w 4510455"/>
              <a:gd name="connsiteY4" fmla="*/ 3888322 h 8838392"/>
              <a:gd name="connsiteX5" fmla="*/ 2255227 w 4510455"/>
              <a:gd name="connsiteY5" fmla="*/ 0 h 8838392"/>
              <a:gd name="connsiteX6" fmla="*/ 4510454 w 4510455"/>
              <a:gd name="connsiteY6" fmla="*/ 3888322 h 883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0455" h="8838392">
                <a:moveTo>
                  <a:pt x="1" y="8838392"/>
                </a:moveTo>
                <a:lnTo>
                  <a:pt x="1" y="3888323"/>
                </a:lnTo>
                <a:lnTo>
                  <a:pt x="4510455" y="3888323"/>
                </a:lnTo>
                <a:lnTo>
                  <a:pt x="4510455" y="8838392"/>
                </a:lnTo>
                <a:close/>
                <a:moveTo>
                  <a:pt x="0" y="3888322"/>
                </a:moveTo>
                <a:lnTo>
                  <a:pt x="2255227" y="0"/>
                </a:lnTo>
                <a:lnTo>
                  <a:pt x="4510454" y="3888322"/>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rot="5400000">
            <a:off x="1258480" y="864903"/>
            <a:ext cx="6858001" cy="5128208"/>
          </a:xfrm>
          <a:custGeom>
            <a:avLst/>
            <a:gdLst>
              <a:gd name="connsiteX0" fmla="*/ 1 w 6858001"/>
              <a:gd name="connsiteY0" fmla="*/ 5128208 h 5128208"/>
              <a:gd name="connsiteX1" fmla="*/ 1 w 6858001"/>
              <a:gd name="connsiteY1" fmla="*/ 5128207 h 5128208"/>
              <a:gd name="connsiteX2" fmla="*/ 6857999 w 6858001"/>
              <a:gd name="connsiteY2" fmla="*/ 5128207 h 5128208"/>
              <a:gd name="connsiteX3" fmla="*/ 5388164 w 6858001"/>
              <a:gd name="connsiteY3" fmla="*/ 3589553 h 5128208"/>
              <a:gd name="connsiteX4" fmla="*/ 6858001 w 6858001"/>
              <a:gd name="connsiteY4" fmla="*/ 3589553 h 5128208"/>
              <a:gd name="connsiteX5" fmla="*/ 6858001 w 6858001"/>
              <a:gd name="connsiteY5" fmla="*/ 5128208 h 5128208"/>
              <a:gd name="connsiteX6" fmla="*/ 1 w 6858001"/>
              <a:gd name="connsiteY6" fmla="*/ 5128206 h 5128208"/>
              <a:gd name="connsiteX7" fmla="*/ 1 w 6858001"/>
              <a:gd name="connsiteY7" fmla="*/ 3589552 h 5128208"/>
              <a:gd name="connsiteX8" fmla="*/ 1469834 w 6858001"/>
              <a:gd name="connsiteY8" fmla="*/ 3589552 h 5128208"/>
              <a:gd name="connsiteX9" fmla="*/ 0 w 6858001"/>
              <a:gd name="connsiteY9" fmla="*/ 3589551 h 5128208"/>
              <a:gd name="connsiteX10" fmla="*/ 3428999 w 6858001"/>
              <a:gd name="connsiteY10" fmla="*/ 0 h 5128208"/>
              <a:gd name="connsiteX11" fmla="*/ 6857999 w 6858001"/>
              <a:gd name="connsiteY11" fmla="*/ 3589551 h 5128208"/>
              <a:gd name="connsiteX12" fmla="*/ 5388163 w 6858001"/>
              <a:gd name="connsiteY12" fmla="*/ 3589551 h 5128208"/>
              <a:gd name="connsiteX13" fmla="*/ 3428999 w 6858001"/>
              <a:gd name="connsiteY13" fmla="*/ 1538656 h 5128208"/>
              <a:gd name="connsiteX14" fmla="*/ 1469835 w 6858001"/>
              <a:gd name="connsiteY14" fmla="*/ 3589551 h 512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1" h="5128208">
                <a:moveTo>
                  <a:pt x="1" y="5128208"/>
                </a:moveTo>
                <a:lnTo>
                  <a:pt x="1" y="5128207"/>
                </a:lnTo>
                <a:lnTo>
                  <a:pt x="6857999" y="5128207"/>
                </a:lnTo>
                <a:lnTo>
                  <a:pt x="5388164" y="3589553"/>
                </a:lnTo>
                <a:lnTo>
                  <a:pt x="6858001" y="3589553"/>
                </a:lnTo>
                <a:lnTo>
                  <a:pt x="6858001" y="5128208"/>
                </a:lnTo>
                <a:close/>
                <a:moveTo>
                  <a:pt x="1" y="5128206"/>
                </a:moveTo>
                <a:lnTo>
                  <a:pt x="1" y="3589552"/>
                </a:lnTo>
                <a:lnTo>
                  <a:pt x="1469834" y="3589552"/>
                </a:lnTo>
                <a:close/>
                <a:moveTo>
                  <a:pt x="0" y="3589551"/>
                </a:moveTo>
                <a:lnTo>
                  <a:pt x="3428999" y="0"/>
                </a:lnTo>
                <a:lnTo>
                  <a:pt x="6857999" y="3589551"/>
                </a:lnTo>
                <a:lnTo>
                  <a:pt x="5388163" y="3589551"/>
                </a:lnTo>
                <a:lnTo>
                  <a:pt x="3428999" y="1538656"/>
                </a:lnTo>
                <a:lnTo>
                  <a:pt x="1469835" y="3589551"/>
                </a:lnTo>
                <a:close/>
              </a:path>
            </a:pathLst>
          </a:custGeom>
          <a:solidFill>
            <a:srgbClr val="D549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6"/>
          <p:cNvSpPr txBox="1"/>
          <p:nvPr/>
        </p:nvSpPr>
        <p:spPr>
          <a:xfrm>
            <a:off x="7728857" y="3217647"/>
            <a:ext cx="3800789" cy="1107996"/>
          </a:xfrm>
          <a:prstGeom prst="rect">
            <a:avLst/>
          </a:prstGeom>
          <a:noFill/>
        </p:spPr>
        <p:txBody>
          <a:bodyPr wrap="square" rtlCol="0">
            <a:spAutoFit/>
          </a:bodyPr>
          <a:lstStyle/>
          <a:p>
            <a:pPr algn="r"/>
            <a:r>
              <a:rPr lang="en-US" altLang="zh-CN" sz="6600" dirty="0">
                <a:solidFill>
                  <a:srgbClr val="D5493A"/>
                </a:solidFill>
                <a:latin typeface="微软雅黑" panose="020B0503020204020204" pitchFamily="34" charset="-122"/>
                <a:ea typeface="微软雅黑" panose="020B0503020204020204" pitchFamily="34" charset="-122"/>
              </a:rPr>
              <a:t>THAN</a:t>
            </a:r>
            <a:r>
              <a:rPr lang="en-US" altLang="zh-CN" sz="6600" dirty="0">
                <a:solidFill>
                  <a:schemeClr val="bg2">
                    <a:lumMod val="25000"/>
                  </a:schemeClr>
                </a:solidFill>
                <a:latin typeface="微软雅黑" panose="020B0503020204020204" pitchFamily="34" charset="-122"/>
                <a:ea typeface="微软雅黑" panose="020B0503020204020204" pitchFamily="34" charset="-122"/>
              </a:rPr>
              <a:t>KS</a:t>
            </a:r>
            <a:endParaRPr lang="zh-CN" altLang="en-US" sz="6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6" name="图片 5" descr="C:/Users/DELL/AppData/Local/Temp/kaimatting/20210127144743/output_aiMatting_20210127144748.pngoutput_aiMatting_20210127144748">
            <a:extLst>
              <a:ext uri="{FF2B5EF4-FFF2-40B4-BE49-F238E27FC236}">
                <a16:creationId xmlns:a16="http://schemas.microsoft.com/office/drawing/2014/main" id="{CF15E1FD-B789-47C8-B273-A0850A0C7591}"/>
              </a:ext>
            </a:extLst>
          </p:cNvPr>
          <p:cNvPicPr>
            <a:picLocks noChangeAspect="1"/>
          </p:cNvPicPr>
          <p:nvPr/>
        </p:nvPicPr>
        <p:blipFill>
          <a:blip r:embed="rId4"/>
          <a:stretch>
            <a:fillRect/>
          </a:stretch>
        </p:blipFill>
        <p:spPr>
          <a:xfrm>
            <a:off x="10481781" y="307917"/>
            <a:ext cx="1209040" cy="1214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项目背景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76"/>
          <p:cNvSpPr txBox="1"/>
          <p:nvPr/>
        </p:nvSpPr>
        <p:spPr>
          <a:xfrm>
            <a:off x="886959" y="807061"/>
            <a:ext cx="1333492" cy="461665"/>
          </a:xfrm>
          <a:prstGeom prst="rect">
            <a:avLst/>
          </a:prstGeom>
          <a:solidFill>
            <a:srgbClr val="D5493A"/>
          </a:solidFill>
        </p:spPr>
        <p:txBody>
          <a:bodyPr wrap="square" rtlCol="0">
            <a:spAutoFit/>
          </a:bodyPr>
          <a:lstStyle/>
          <a:p>
            <a:pPr algn="dist"/>
            <a:r>
              <a:rPr lang="zh-CN" altLang="en-US" sz="2400" dirty="0">
                <a:solidFill>
                  <a:schemeClr val="bg1"/>
                </a:solidFill>
                <a:latin typeface="微软雅黑" panose="020B0503020204020204" pitchFamily="34" charset="-122"/>
                <a:ea typeface="微软雅黑" panose="020B0503020204020204" pitchFamily="34" charset="-122"/>
              </a:rPr>
              <a:t>背景</a:t>
            </a:r>
          </a:p>
        </p:txBody>
      </p:sp>
      <p:sp>
        <p:nvSpPr>
          <p:cNvPr id="18" name="文本框 17"/>
          <p:cNvSpPr txBox="1"/>
          <p:nvPr/>
        </p:nvSpPr>
        <p:spPr>
          <a:xfrm>
            <a:off x="886959" y="1596386"/>
            <a:ext cx="10686205" cy="4271362"/>
          </a:xfrm>
          <a:prstGeom prst="rect">
            <a:avLst/>
          </a:prstGeom>
          <a:noFill/>
        </p:spPr>
        <p:txBody>
          <a:bodyPr wrap="square" rtlCol="0">
            <a:spAutoFit/>
          </a:bodyPr>
          <a:lstStyle/>
          <a:p>
            <a:pPr indent="457200">
              <a:lnSpc>
                <a:spcPts val="3000"/>
              </a:lnSpc>
            </a:pPr>
            <a:r>
              <a:rPr lang="zh-CN" altLang="en-US" sz="2000" dirty="0">
                <a:solidFill>
                  <a:schemeClr val="bg2">
                    <a:lumMod val="25000"/>
                  </a:schemeClr>
                </a:solidFill>
                <a:latin typeface="+mn-ea"/>
              </a:rPr>
              <a:t>在当代背景下，</a:t>
            </a:r>
            <a:r>
              <a:rPr lang="zh-CN" altLang="en-US" sz="2000" dirty="0">
                <a:solidFill>
                  <a:srgbClr val="FF0000"/>
                </a:solidFill>
                <a:latin typeface="+mn-ea"/>
              </a:rPr>
              <a:t>订票系统</a:t>
            </a:r>
            <a:r>
              <a:rPr lang="zh-CN" altLang="en-US" sz="2000" dirty="0">
                <a:solidFill>
                  <a:schemeClr val="bg2">
                    <a:lumMod val="25000"/>
                  </a:schemeClr>
                </a:solidFill>
                <a:latin typeface="+mn-ea"/>
              </a:rPr>
              <a:t>是一种新兴的现代商务方式，近几年来得到了迅速发展，显现了巨大的现代商业价值。有理由相信，订票系统将逐渐方便社会生活，也将成为数字化社会的一种重要体现。它改变了传统的买卖双方面堆满的交流方式，也打破了旧有工作经营模式，它通过网络使航空公司面对整个世界，为用户提供每周</a:t>
            </a:r>
            <a:r>
              <a:rPr lang="en-US" altLang="zh-CN" sz="2000" dirty="0">
                <a:solidFill>
                  <a:schemeClr val="bg2">
                    <a:lumMod val="25000"/>
                  </a:schemeClr>
                </a:solidFill>
                <a:latin typeface="+mn-ea"/>
              </a:rPr>
              <a:t>7</a:t>
            </a:r>
            <a:r>
              <a:rPr lang="zh-CN" altLang="en-US" sz="2000" dirty="0">
                <a:solidFill>
                  <a:schemeClr val="bg2">
                    <a:lumMod val="25000"/>
                  </a:schemeClr>
                </a:solidFill>
                <a:latin typeface="+mn-ea"/>
              </a:rPr>
              <a:t>天，每天</a:t>
            </a:r>
            <a:r>
              <a:rPr lang="en-US" altLang="zh-CN" sz="2000" dirty="0">
                <a:solidFill>
                  <a:schemeClr val="bg2">
                    <a:lumMod val="25000"/>
                  </a:schemeClr>
                </a:solidFill>
                <a:latin typeface="+mn-ea"/>
              </a:rPr>
              <a:t>24</a:t>
            </a:r>
            <a:r>
              <a:rPr lang="zh-CN" altLang="en-US" sz="2000" dirty="0">
                <a:solidFill>
                  <a:schemeClr val="bg2">
                    <a:lumMod val="25000"/>
                  </a:schemeClr>
                </a:solidFill>
                <a:latin typeface="+mn-ea"/>
              </a:rPr>
              <a:t>小时的全天候服务。网上订票的规模正在逐年迅速增长，它带来的商机是巨大而深远的。订票系统研究的主攻方向是通过公共计算机通信网络进行</a:t>
            </a:r>
            <a:r>
              <a:rPr lang="zh-CN" altLang="en-US" sz="2000" dirty="0">
                <a:solidFill>
                  <a:srgbClr val="FF0000"/>
                </a:solidFill>
                <a:latin typeface="+mn-ea"/>
              </a:rPr>
              <a:t>网上订票活动</a:t>
            </a:r>
            <a:r>
              <a:rPr lang="zh-CN" altLang="en-US" sz="2000" dirty="0">
                <a:solidFill>
                  <a:schemeClr val="bg2">
                    <a:lumMod val="25000"/>
                  </a:schemeClr>
                </a:solidFill>
                <a:latin typeface="+mn-ea"/>
              </a:rPr>
              <a:t>，突破传统商务在时间、地域上的限制，成为</a:t>
            </a:r>
            <a:r>
              <a:rPr lang="zh-CN" altLang="en-US" sz="2000" dirty="0">
                <a:solidFill>
                  <a:srgbClr val="FF0000"/>
                </a:solidFill>
                <a:latin typeface="+mn-ea"/>
              </a:rPr>
              <a:t>方便、快捷、安全可靠</a:t>
            </a:r>
            <a:r>
              <a:rPr lang="zh-CN" altLang="en-US" sz="2000" dirty="0">
                <a:solidFill>
                  <a:schemeClr val="bg2">
                    <a:lumMod val="25000"/>
                  </a:schemeClr>
                </a:solidFill>
                <a:latin typeface="+mn-ea"/>
              </a:rPr>
              <a:t>的新兴电子化商务活动模式。是网上订票活动更安全、可靠、快速、明确和方便。</a:t>
            </a:r>
          </a:p>
          <a:p>
            <a:pPr indent="457200">
              <a:lnSpc>
                <a:spcPts val="3000"/>
              </a:lnSpc>
            </a:pPr>
            <a:r>
              <a:rPr lang="zh-CN" altLang="en-US" sz="2000" dirty="0">
                <a:solidFill>
                  <a:schemeClr val="bg2">
                    <a:lumMod val="25000"/>
                  </a:schemeClr>
                </a:solidFill>
                <a:latin typeface="+mn-ea"/>
              </a:rPr>
              <a:t>对</a:t>
            </a:r>
            <a:r>
              <a:rPr lang="zh-CN" altLang="en-US" sz="2000" dirty="0">
                <a:solidFill>
                  <a:srgbClr val="FF0000"/>
                </a:solidFill>
                <a:latin typeface="+mn-ea"/>
              </a:rPr>
              <a:t>航空公司</a:t>
            </a:r>
            <a:r>
              <a:rPr lang="zh-CN" altLang="en-US" sz="2000" dirty="0">
                <a:solidFill>
                  <a:schemeClr val="bg2">
                    <a:lumMod val="25000"/>
                  </a:schemeClr>
                </a:solidFill>
                <a:latin typeface="+mn-ea"/>
              </a:rPr>
              <a:t>来说，</a:t>
            </a:r>
            <a:r>
              <a:rPr lang="zh-CN" altLang="en-US" sz="2000" dirty="0">
                <a:solidFill>
                  <a:srgbClr val="FF0000"/>
                </a:solidFill>
                <a:latin typeface="+mn-ea"/>
              </a:rPr>
              <a:t>航空订票管理系统</a:t>
            </a:r>
            <a:r>
              <a:rPr lang="zh-CN" altLang="en-US" sz="2000" dirty="0">
                <a:solidFill>
                  <a:schemeClr val="bg2">
                    <a:lumMod val="25000"/>
                  </a:schemeClr>
                </a:solidFill>
                <a:latin typeface="+mn-ea"/>
              </a:rPr>
              <a:t>既能扩大服务范围，扩大公司影响，减少营业费用，又对稳固航空公司的客源有着重要的辅助作用</a:t>
            </a:r>
            <a:r>
              <a:rPr lang="en-US" altLang="zh-CN" sz="2000" dirty="0">
                <a:solidFill>
                  <a:schemeClr val="bg2">
                    <a:lumMod val="25000"/>
                  </a:schemeClr>
                </a:solidFill>
                <a:latin typeface="+mn-ea"/>
              </a:rPr>
              <a:t>;</a:t>
            </a:r>
            <a:r>
              <a:rPr lang="zh-CN" altLang="en-US" sz="2000" dirty="0">
                <a:solidFill>
                  <a:schemeClr val="bg2">
                    <a:lumMod val="25000"/>
                  </a:schemeClr>
                </a:solidFill>
                <a:latin typeface="+mn-ea"/>
              </a:rPr>
              <a:t>站在</a:t>
            </a:r>
            <a:r>
              <a:rPr lang="zh-CN" altLang="en-US" sz="2000" dirty="0">
                <a:solidFill>
                  <a:srgbClr val="FF0000"/>
                </a:solidFill>
                <a:latin typeface="+mn-ea"/>
              </a:rPr>
              <a:t>旅客</a:t>
            </a:r>
            <a:r>
              <a:rPr lang="zh-CN" altLang="en-US" sz="2000" dirty="0">
                <a:solidFill>
                  <a:schemeClr val="bg2">
                    <a:lumMod val="25000"/>
                  </a:schemeClr>
                </a:solidFill>
                <a:latin typeface="+mn-ea"/>
              </a:rPr>
              <a:t>的角度，航空公司提供的这种服务提供了更多的方便，节省了很多时间。建设航空订票管理系统是体现和提高航空公司领导业绩的一条捷径。</a:t>
            </a:r>
            <a:endParaRPr lang="en-US" altLang="zh-CN" sz="2000" dirty="0">
              <a:solidFill>
                <a:schemeClr val="bg2">
                  <a:lumMod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723549"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功能性需求</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76"/>
          <p:cNvSpPr txBox="1"/>
          <p:nvPr/>
        </p:nvSpPr>
        <p:spPr>
          <a:xfrm>
            <a:off x="886959" y="807061"/>
            <a:ext cx="1333492" cy="461665"/>
          </a:xfrm>
          <a:prstGeom prst="rect">
            <a:avLst/>
          </a:prstGeom>
          <a:solidFill>
            <a:srgbClr val="D5493A"/>
          </a:solidFill>
        </p:spPr>
        <p:txBody>
          <a:bodyPr wrap="square" rtlCol="0">
            <a:spAutoFit/>
          </a:bodyPr>
          <a:lstStyle/>
          <a:p>
            <a:pPr algn="dist"/>
            <a:r>
              <a:rPr lang="zh-CN" altLang="en-US" sz="2400" dirty="0">
                <a:solidFill>
                  <a:schemeClr val="bg1"/>
                </a:solidFill>
                <a:latin typeface="微软雅黑" panose="020B0503020204020204" pitchFamily="34" charset="-122"/>
                <a:ea typeface="微软雅黑" panose="020B0503020204020204" pitchFamily="34" charset="-122"/>
              </a:rPr>
              <a:t>需求</a:t>
            </a:r>
          </a:p>
        </p:txBody>
      </p:sp>
      <p:sp>
        <p:nvSpPr>
          <p:cNvPr id="2" name="文本框 1">
            <a:extLst>
              <a:ext uri="{FF2B5EF4-FFF2-40B4-BE49-F238E27FC236}">
                <a16:creationId xmlns:a16="http://schemas.microsoft.com/office/drawing/2014/main" id="{BC8BEDFB-9398-4F38-9FD7-3C447FD4CD00}"/>
              </a:ext>
            </a:extLst>
          </p:cNvPr>
          <p:cNvSpPr txBox="1"/>
          <p:nvPr/>
        </p:nvSpPr>
        <p:spPr>
          <a:xfrm>
            <a:off x="803563" y="1379220"/>
            <a:ext cx="10335492" cy="5755422"/>
          </a:xfrm>
          <a:prstGeom prst="rect">
            <a:avLst/>
          </a:prstGeom>
          <a:noFill/>
        </p:spPr>
        <p:txBody>
          <a:bodyPr wrap="square" rtlCol="0">
            <a:spAutoFit/>
          </a:bodyPr>
          <a:lstStyle/>
          <a:p>
            <a:pPr>
              <a:lnSpc>
                <a:spcPts val="3000"/>
              </a:lnSpc>
            </a:pPr>
            <a:r>
              <a:rPr lang="zh-CN" altLang="en-US" sz="1800" dirty="0">
                <a:solidFill>
                  <a:schemeClr val="bg2">
                    <a:lumMod val="25000"/>
                  </a:schemeClr>
                </a:solidFill>
                <a:latin typeface="+mn-ea"/>
              </a:rPr>
              <a:t>在航空管理订票系统的功能中，需要满足不同类型人员的需求，主要分为了管理者和被管理的人员，在现实生活中就是普通用户</a:t>
            </a:r>
            <a:r>
              <a:rPr lang="en-US" altLang="zh-CN" sz="1800" dirty="0">
                <a:solidFill>
                  <a:schemeClr val="bg2">
                    <a:lumMod val="25000"/>
                  </a:schemeClr>
                </a:solidFill>
                <a:latin typeface="+mn-ea"/>
              </a:rPr>
              <a:t>(</a:t>
            </a:r>
            <a:r>
              <a:rPr lang="zh-CN" altLang="en-US" sz="1800" dirty="0">
                <a:solidFill>
                  <a:schemeClr val="bg2">
                    <a:lumMod val="25000"/>
                  </a:schemeClr>
                </a:solidFill>
                <a:latin typeface="+mn-ea"/>
              </a:rPr>
              <a:t>乘客）和管理员，他们两者有以下所需功能。</a:t>
            </a:r>
            <a:endParaRPr lang="en-US" altLang="zh-CN" sz="1800" dirty="0">
              <a:solidFill>
                <a:schemeClr val="bg2">
                  <a:lumMod val="25000"/>
                </a:schemeClr>
              </a:solidFill>
              <a:latin typeface="+mn-ea"/>
            </a:endParaRPr>
          </a:p>
          <a:p>
            <a:pPr>
              <a:lnSpc>
                <a:spcPts val="3000"/>
              </a:lnSpc>
            </a:pPr>
            <a:r>
              <a:rPr lang="zh-CN" altLang="en-US" sz="1800" dirty="0">
                <a:solidFill>
                  <a:schemeClr val="bg2">
                    <a:lumMod val="25000"/>
                  </a:schemeClr>
                </a:solidFill>
                <a:latin typeface="+mn-ea"/>
              </a:rPr>
              <a:t>普通用户主要需要拥有的功能是：   </a:t>
            </a:r>
            <a:r>
              <a:rPr lang="en-US" altLang="zh-CN" sz="1800" dirty="0">
                <a:solidFill>
                  <a:schemeClr val="bg2">
                    <a:lumMod val="25000"/>
                  </a:schemeClr>
                </a:solidFill>
                <a:latin typeface="+mn-ea"/>
              </a:rPr>
              <a:t>     </a:t>
            </a:r>
          </a:p>
          <a:p>
            <a:pPr>
              <a:lnSpc>
                <a:spcPts val="3000"/>
              </a:lnSpc>
            </a:pPr>
            <a:r>
              <a:rPr lang="en-US" altLang="zh-CN" dirty="0">
                <a:solidFill>
                  <a:schemeClr val="bg2">
                    <a:lumMod val="25000"/>
                  </a:schemeClr>
                </a:solidFill>
                <a:latin typeface="+mn-ea"/>
              </a:rPr>
              <a:t>  </a:t>
            </a:r>
            <a:r>
              <a:rPr lang="zh-CN" altLang="en-US" sz="1800" dirty="0">
                <a:solidFill>
                  <a:schemeClr val="bg2">
                    <a:lumMod val="25000"/>
                  </a:schemeClr>
                </a:solidFill>
                <a:latin typeface="+mn-ea"/>
              </a:rPr>
              <a:t>①查询航线</a:t>
            </a:r>
            <a:endParaRPr lang="en-US" altLang="zh-CN" sz="1800" dirty="0">
              <a:solidFill>
                <a:schemeClr val="bg2">
                  <a:lumMod val="25000"/>
                </a:schemeClr>
              </a:solidFill>
              <a:latin typeface="+mn-ea"/>
            </a:endParaRPr>
          </a:p>
          <a:p>
            <a:pPr>
              <a:lnSpc>
                <a:spcPts val="3000"/>
              </a:lnSpc>
            </a:pPr>
            <a:r>
              <a:rPr lang="zh-CN" altLang="en-US" sz="1800" dirty="0">
                <a:solidFill>
                  <a:schemeClr val="bg2">
                    <a:lumMod val="25000"/>
                  </a:schemeClr>
                </a:solidFill>
                <a:latin typeface="+mn-ea"/>
              </a:rPr>
              <a:t>  ②订购机票</a:t>
            </a:r>
            <a:endParaRPr lang="en-US" altLang="zh-CN" sz="1800" dirty="0">
              <a:solidFill>
                <a:schemeClr val="bg2">
                  <a:lumMod val="25000"/>
                </a:schemeClr>
              </a:solidFill>
              <a:latin typeface="+mn-ea"/>
            </a:endParaRPr>
          </a:p>
          <a:p>
            <a:pPr>
              <a:lnSpc>
                <a:spcPts val="3000"/>
              </a:lnSpc>
            </a:pPr>
            <a:r>
              <a:rPr lang="zh-CN" altLang="en-US" sz="1800" dirty="0">
                <a:solidFill>
                  <a:schemeClr val="bg2">
                    <a:lumMod val="25000"/>
                  </a:schemeClr>
                </a:solidFill>
                <a:latin typeface="+mn-ea"/>
              </a:rPr>
              <a:t>  ③查看所有航班信息</a:t>
            </a:r>
            <a:endParaRPr lang="en-US" altLang="zh-CN" sz="1800" dirty="0">
              <a:solidFill>
                <a:schemeClr val="bg2">
                  <a:lumMod val="25000"/>
                </a:schemeClr>
              </a:solidFill>
              <a:latin typeface="+mn-ea"/>
            </a:endParaRPr>
          </a:p>
          <a:p>
            <a:pPr>
              <a:lnSpc>
                <a:spcPts val="3000"/>
              </a:lnSpc>
            </a:pPr>
            <a:r>
              <a:rPr lang="zh-CN" altLang="en-US" sz="1800" dirty="0">
                <a:solidFill>
                  <a:schemeClr val="bg2">
                    <a:lumMod val="25000"/>
                  </a:schemeClr>
                </a:solidFill>
                <a:latin typeface="+mn-ea"/>
              </a:rPr>
              <a:t>  ④查询订单</a:t>
            </a:r>
            <a:endParaRPr lang="en-US" altLang="zh-CN" sz="1800" dirty="0">
              <a:solidFill>
                <a:schemeClr val="bg2">
                  <a:lumMod val="25000"/>
                </a:schemeClr>
              </a:solidFill>
              <a:latin typeface="+mn-ea"/>
            </a:endParaRPr>
          </a:p>
          <a:p>
            <a:pPr>
              <a:lnSpc>
                <a:spcPts val="3000"/>
              </a:lnSpc>
            </a:pPr>
            <a:r>
              <a:rPr lang="zh-CN" altLang="en-US" sz="1800" dirty="0">
                <a:solidFill>
                  <a:schemeClr val="bg2">
                    <a:lumMod val="25000"/>
                  </a:schemeClr>
                </a:solidFill>
                <a:latin typeface="+mn-ea"/>
              </a:rPr>
              <a:t>管理员主要需要拥有的功能是：</a:t>
            </a:r>
            <a:endParaRPr lang="en-US" altLang="zh-CN" sz="1800" dirty="0">
              <a:solidFill>
                <a:schemeClr val="bg2">
                  <a:lumMod val="25000"/>
                </a:schemeClr>
              </a:solidFill>
              <a:latin typeface="+mn-ea"/>
            </a:endParaRPr>
          </a:p>
          <a:p>
            <a:pPr>
              <a:lnSpc>
                <a:spcPts val="3000"/>
              </a:lnSpc>
            </a:pPr>
            <a:r>
              <a:rPr lang="en-US" altLang="zh-CN" dirty="0">
                <a:solidFill>
                  <a:schemeClr val="bg2">
                    <a:lumMod val="25000"/>
                  </a:schemeClr>
                </a:solidFill>
                <a:latin typeface="+mn-ea"/>
              </a:rPr>
              <a:t>  </a:t>
            </a:r>
            <a:r>
              <a:rPr lang="zh-CN" altLang="en-US" sz="1800" dirty="0">
                <a:solidFill>
                  <a:schemeClr val="bg2">
                    <a:lumMod val="25000"/>
                  </a:schemeClr>
                </a:solidFill>
                <a:latin typeface="+mn-ea"/>
              </a:rPr>
              <a:t>①增加航线</a:t>
            </a:r>
            <a:endParaRPr lang="en-US" altLang="zh-CN" sz="1800" dirty="0">
              <a:solidFill>
                <a:schemeClr val="bg2">
                  <a:lumMod val="25000"/>
                </a:schemeClr>
              </a:solidFill>
              <a:latin typeface="+mn-ea"/>
            </a:endParaRPr>
          </a:p>
          <a:p>
            <a:pPr>
              <a:lnSpc>
                <a:spcPts val="3000"/>
              </a:lnSpc>
            </a:pPr>
            <a:r>
              <a:rPr lang="en-US" altLang="zh-CN" dirty="0">
                <a:solidFill>
                  <a:schemeClr val="bg2">
                    <a:lumMod val="25000"/>
                  </a:schemeClr>
                </a:solidFill>
                <a:latin typeface="+mn-ea"/>
              </a:rPr>
              <a:t>  </a:t>
            </a:r>
            <a:r>
              <a:rPr lang="zh-CN" altLang="en-US" sz="1800" dirty="0">
                <a:solidFill>
                  <a:schemeClr val="bg2">
                    <a:lumMod val="25000"/>
                  </a:schemeClr>
                </a:solidFill>
                <a:latin typeface="+mn-ea"/>
              </a:rPr>
              <a:t>②删除航线</a:t>
            </a:r>
            <a:endParaRPr lang="en-US" altLang="zh-CN" sz="1800" dirty="0">
              <a:solidFill>
                <a:schemeClr val="bg2">
                  <a:lumMod val="25000"/>
                </a:schemeClr>
              </a:solidFill>
              <a:latin typeface="+mn-ea"/>
            </a:endParaRPr>
          </a:p>
          <a:p>
            <a:pPr>
              <a:lnSpc>
                <a:spcPts val="3000"/>
              </a:lnSpc>
            </a:pPr>
            <a:r>
              <a:rPr lang="en-US" altLang="zh-CN" dirty="0">
                <a:solidFill>
                  <a:schemeClr val="bg2">
                    <a:lumMod val="25000"/>
                  </a:schemeClr>
                </a:solidFill>
                <a:latin typeface="+mn-ea"/>
              </a:rPr>
              <a:t>  </a:t>
            </a:r>
            <a:r>
              <a:rPr lang="zh-CN" altLang="en-US" sz="1800" dirty="0">
                <a:solidFill>
                  <a:schemeClr val="bg2">
                    <a:lumMod val="25000"/>
                  </a:schemeClr>
                </a:solidFill>
                <a:latin typeface="+mn-ea"/>
              </a:rPr>
              <a:t>③查看航班的客户订单</a:t>
            </a:r>
            <a:endParaRPr lang="en-US" altLang="zh-CN" sz="1800" dirty="0">
              <a:solidFill>
                <a:schemeClr val="bg2">
                  <a:lumMod val="25000"/>
                </a:schemeClr>
              </a:solidFill>
              <a:latin typeface="+mn-ea"/>
            </a:endParaRPr>
          </a:p>
          <a:p>
            <a:pPr>
              <a:lnSpc>
                <a:spcPts val="3000"/>
              </a:lnSpc>
            </a:pPr>
            <a:r>
              <a:rPr lang="en-US" altLang="zh-CN" dirty="0">
                <a:solidFill>
                  <a:schemeClr val="bg2">
                    <a:lumMod val="25000"/>
                  </a:schemeClr>
                </a:solidFill>
                <a:latin typeface="+mn-ea"/>
              </a:rPr>
              <a:t>  </a:t>
            </a:r>
            <a:r>
              <a:rPr lang="zh-CN" altLang="en-US" sz="1800" dirty="0">
                <a:solidFill>
                  <a:schemeClr val="bg2">
                    <a:lumMod val="25000"/>
                  </a:schemeClr>
                </a:solidFill>
                <a:latin typeface="+mn-ea"/>
              </a:rPr>
              <a:t>④查看航班候补客户订单</a:t>
            </a:r>
            <a:endParaRPr lang="en-US" altLang="zh-CN" sz="1800" dirty="0">
              <a:solidFill>
                <a:schemeClr val="bg2">
                  <a:lumMod val="25000"/>
                </a:schemeClr>
              </a:solidFill>
              <a:latin typeface="+mn-ea"/>
            </a:endParaRPr>
          </a:p>
          <a:p>
            <a:pPr>
              <a:lnSpc>
                <a:spcPts val="3000"/>
              </a:lnSpc>
            </a:pPr>
            <a:r>
              <a:rPr lang="en-US" altLang="zh-CN" dirty="0">
                <a:solidFill>
                  <a:schemeClr val="bg2">
                    <a:lumMod val="25000"/>
                  </a:schemeClr>
                </a:solidFill>
                <a:latin typeface="+mn-ea"/>
              </a:rPr>
              <a:t>  </a:t>
            </a:r>
            <a:r>
              <a:rPr lang="zh-CN" altLang="en-US" sz="1800" dirty="0">
                <a:solidFill>
                  <a:schemeClr val="bg2">
                    <a:lumMod val="25000"/>
                  </a:schemeClr>
                </a:solidFill>
                <a:latin typeface="+mn-ea"/>
              </a:rPr>
              <a:t>⑤查看所有航班</a:t>
            </a:r>
            <a:endParaRPr lang="en-US" altLang="zh-CN" sz="1800" dirty="0">
              <a:solidFill>
                <a:schemeClr val="bg2">
                  <a:lumMod val="25000"/>
                </a:schemeClr>
              </a:solidFill>
              <a:latin typeface="+mn-ea"/>
            </a:endParaRPr>
          </a:p>
          <a:p>
            <a:pPr>
              <a:lnSpc>
                <a:spcPts val="3000"/>
              </a:lnSpc>
            </a:pPr>
            <a:r>
              <a:rPr lang="en-US" altLang="zh-CN" dirty="0">
                <a:solidFill>
                  <a:schemeClr val="bg2">
                    <a:lumMod val="25000"/>
                  </a:schemeClr>
                </a:solidFill>
                <a:latin typeface="+mn-ea"/>
              </a:rPr>
              <a:t>  </a:t>
            </a:r>
            <a:r>
              <a:rPr lang="zh-CN" altLang="en-US" sz="1800" dirty="0">
                <a:solidFill>
                  <a:schemeClr val="bg2">
                    <a:lumMod val="25000"/>
                  </a:schemeClr>
                </a:solidFill>
                <a:latin typeface="+mn-ea"/>
              </a:rPr>
              <a:t>⑥退票</a:t>
            </a:r>
            <a:endParaRPr lang="en-US" altLang="zh-CN" sz="1800" dirty="0">
              <a:solidFill>
                <a:schemeClr val="bg2">
                  <a:lumMod val="25000"/>
                </a:schemeClr>
              </a:solidFill>
              <a:latin typeface="+mn-ea"/>
            </a:endParaRPr>
          </a:p>
          <a:p>
            <a:endParaRPr lang="zh-CN" altLang="en-US" dirty="0"/>
          </a:p>
        </p:txBody>
      </p:sp>
      <p:pic>
        <p:nvPicPr>
          <p:cNvPr id="9" name="图片 8" descr="C:\Users\DELL\Pictures\重庆师范大学\9eaad403ly1gjm7z5uiodj20u00k0mzq.jpg9eaad403ly1gjm7z5uiodj20u00k0mzq">
            <a:extLst>
              <a:ext uri="{FF2B5EF4-FFF2-40B4-BE49-F238E27FC236}">
                <a16:creationId xmlns:a16="http://schemas.microsoft.com/office/drawing/2014/main" id="{3FF15CD1-C3FE-4C1A-ACF1-9F0BE44737AC}"/>
              </a:ext>
            </a:extLst>
          </p:cNvPr>
          <p:cNvPicPr>
            <a:picLocks noChangeAspect="1"/>
          </p:cNvPicPr>
          <p:nvPr/>
        </p:nvPicPr>
        <p:blipFill>
          <a:blip r:embed="rId3"/>
          <a:srcRect/>
          <a:stretch>
            <a:fillRect/>
          </a:stretch>
        </p:blipFill>
        <p:spPr>
          <a:xfrm flipH="1">
            <a:off x="5052751" y="2426155"/>
            <a:ext cx="5522885" cy="4188261"/>
          </a:xfrm>
          <a:prstGeom prst="rect">
            <a:avLst/>
          </a:prstGeom>
        </p:spPr>
      </p:pic>
    </p:spTree>
    <p:extLst>
      <p:ext uri="{BB962C8B-B14F-4D97-AF65-F5344CB8AC3E}">
        <p14:creationId xmlns:p14="http://schemas.microsoft.com/office/powerpoint/2010/main" val="3290768007"/>
      </p:ext>
    </p:extLst>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3880869" y="3953680"/>
            <a:ext cx="4450979" cy="707886"/>
          </a:xfrm>
          <a:prstGeom prst="rect">
            <a:avLst/>
          </a:prstGeom>
          <a:noFill/>
          <a:effectLst/>
        </p:spPr>
        <p:txBody>
          <a:bodyPr wrap="square" rtlCol="0">
            <a:spAutoFit/>
          </a:bodyPr>
          <a:lstStyle/>
          <a:p>
            <a:pPr algn="dist"/>
            <a:r>
              <a:rPr lang="zh-CN" altLang="en-US" sz="4000" dirty="0">
                <a:solidFill>
                  <a:srgbClr val="D5493A"/>
                </a:solidFill>
                <a:latin typeface="微软雅黑" panose="020B0503020204020204" pitchFamily="34" charset="-122"/>
                <a:ea typeface="微软雅黑" panose="020B0503020204020204" pitchFamily="34" charset="-122"/>
              </a:rPr>
              <a:t>概要设计</a:t>
            </a:r>
          </a:p>
        </p:txBody>
      </p:sp>
      <p:sp>
        <p:nvSpPr>
          <p:cNvPr id="17" name="任意多边形 16"/>
          <p:cNvSpPr/>
          <p:nvPr/>
        </p:nvSpPr>
        <p:spPr>
          <a:xfrm>
            <a:off x="4868871" y="-120568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18" name="任意多边形 17"/>
          <p:cNvSpPr/>
          <p:nvPr/>
        </p:nvSpPr>
        <p:spPr>
          <a:xfrm>
            <a:off x="6274335" y="11334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19" name="任意多边形 18"/>
          <p:cNvSpPr/>
          <p:nvPr/>
        </p:nvSpPr>
        <p:spPr>
          <a:xfrm>
            <a:off x="3463406" y="113349"/>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21" name="任意多边形 20"/>
          <p:cNvSpPr/>
          <p:nvPr/>
        </p:nvSpPr>
        <p:spPr>
          <a:xfrm>
            <a:off x="4868871" y="1432387"/>
            <a:ext cx="2474976" cy="23642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noFill/>
          <a:ln w="1905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D5493A"/>
                </a:solidFill>
                <a:latin typeface="微软雅黑" panose="020B0503020204020204" pitchFamily="34" charset="-122"/>
                <a:ea typeface="微软雅黑" panose="020B0503020204020204" pitchFamily="34" charset="-122"/>
              </a:rPr>
              <a:t>02</a:t>
            </a:r>
            <a:endParaRPr lang="zh-CN" altLang="en-US" sz="6000" dirty="0">
              <a:solidFill>
                <a:srgbClr val="D5493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概要设计</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Freeform 5"/>
          <p:cNvSpPr/>
          <p:nvPr/>
        </p:nvSpPr>
        <p:spPr bwMode="auto">
          <a:xfrm flipV="1">
            <a:off x="4965214" y="3749529"/>
            <a:ext cx="2275996" cy="838399"/>
          </a:xfrm>
          <a:custGeom>
            <a:avLst/>
            <a:gdLst>
              <a:gd name="T0" fmla="*/ 401 w 803"/>
              <a:gd name="T1" fmla="*/ 128 h 296"/>
              <a:gd name="T2" fmla="*/ 691 w 803"/>
              <a:gd name="T3" fmla="*/ 296 h 296"/>
              <a:gd name="T4" fmla="*/ 803 w 803"/>
              <a:gd name="T5" fmla="*/ 231 h 296"/>
              <a:gd name="T6" fmla="*/ 401 w 803"/>
              <a:gd name="T7" fmla="*/ 0 h 296"/>
              <a:gd name="T8" fmla="*/ 0 w 803"/>
              <a:gd name="T9" fmla="*/ 231 h 296"/>
              <a:gd name="T10" fmla="*/ 112 w 803"/>
              <a:gd name="T11" fmla="*/ 296 h 296"/>
              <a:gd name="T12" fmla="*/ 401 w 803"/>
              <a:gd name="T13" fmla="*/ 128 h 296"/>
            </a:gdLst>
            <a:ahLst/>
            <a:cxnLst>
              <a:cxn ang="0">
                <a:pos x="T0" y="T1"/>
              </a:cxn>
              <a:cxn ang="0">
                <a:pos x="T2" y="T3"/>
              </a:cxn>
              <a:cxn ang="0">
                <a:pos x="T4" y="T5"/>
              </a:cxn>
              <a:cxn ang="0">
                <a:pos x="T6" y="T7"/>
              </a:cxn>
              <a:cxn ang="0">
                <a:pos x="T8" y="T9"/>
              </a:cxn>
              <a:cxn ang="0">
                <a:pos x="T10" y="T11"/>
              </a:cxn>
              <a:cxn ang="0">
                <a:pos x="T12" y="T13"/>
              </a:cxn>
            </a:cxnLst>
            <a:rect l="0" t="0" r="r" b="b"/>
            <a:pathLst>
              <a:path w="803" h="296">
                <a:moveTo>
                  <a:pt x="401" y="128"/>
                </a:moveTo>
                <a:cubicBezTo>
                  <a:pt x="525" y="128"/>
                  <a:pt x="633" y="196"/>
                  <a:pt x="691" y="296"/>
                </a:cubicBezTo>
                <a:cubicBezTo>
                  <a:pt x="803" y="231"/>
                  <a:pt x="803" y="231"/>
                  <a:pt x="803" y="231"/>
                </a:cubicBezTo>
                <a:cubicBezTo>
                  <a:pt x="722" y="93"/>
                  <a:pt x="573" y="0"/>
                  <a:pt x="401" y="0"/>
                </a:cubicBezTo>
                <a:cubicBezTo>
                  <a:pt x="230" y="0"/>
                  <a:pt x="80" y="93"/>
                  <a:pt x="0" y="231"/>
                </a:cubicBezTo>
                <a:cubicBezTo>
                  <a:pt x="112" y="296"/>
                  <a:pt x="112" y="296"/>
                  <a:pt x="112" y="296"/>
                </a:cubicBezTo>
                <a:cubicBezTo>
                  <a:pt x="170" y="196"/>
                  <a:pt x="278" y="128"/>
                  <a:pt x="401" y="128"/>
                </a:cubicBezTo>
              </a:path>
            </a:pathLst>
          </a:custGeom>
          <a:solidFill>
            <a:srgbClr val="595959">
              <a:alpha val="50000"/>
            </a:srgbClr>
          </a:solidFill>
          <a:ln w="76200">
            <a:solidFill>
              <a:srgbClr val="FEF9F3"/>
            </a:solid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8" name="Freeform 6"/>
          <p:cNvSpPr/>
          <p:nvPr/>
        </p:nvSpPr>
        <p:spPr bwMode="auto">
          <a:xfrm flipV="1">
            <a:off x="4789401" y="1963895"/>
            <a:ext cx="1312017" cy="1968623"/>
          </a:xfrm>
          <a:custGeom>
            <a:avLst/>
            <a:gdLst>
              <a:gd name="T0" fmla="*/ 129 w 463"/>
              <a:gd name="T1" fmla="*/ 232 h 695"/>
              <a:gd name="T2" fmla="*/ 174 w 463"/>
              <a:gd name="T3" fmla="*/ 65 h 695"/>
              <a:gd name="T4" fmla="*/ 62 w 463"/>
              <a:gd name="T5" fmla="*/ 0 h 695"/>
              <a:gd name="T6" fmla="*/ 0 w 463"/>
              <a:gd name="T7" fmla="*/ 232 h 695"/>
              <a:gd name="T8" fmla="*/ 463 w 463"/>
              <a:gd name="T9" fmla="*/ 695 h 695"/>
              <a:gd name="T10" fmla="*/ 463 w 463"/>
              <a:gd name="T11" fmla="*/ 566 h 695"/>
              <a:gd name="T12" fmla="*/ 129 w 463"/>
              <a:gd name="T13" fmla="*/ 232 h 695"/>
            </a:gdLst>
            <a:ahLst/>
            <a:cxnLst>
              <a:cxn ang="0">
                <a:pos x="T0" y="T1"/>
              </a:cxn>
              <a:cxn ang="0">
                <a:pos x="T2" y="T3"/>
              </a:cxn>
              <a:cxn ang="0">
                <a:pos x="T4" y="T5"/>
              </a:cxn>
              <a:cxn ang="0">
                <a:pos x="T6" y="T7"/>
              </a:cxn>
              <a:cxn ang="0">
                <a:pos x="T8" y="T9"/>
              </a:cxn>
              <a:cxn ang="0">
                <a:pos x="T10" y="T11"/>
              </a:cxn>
              <a:cxn ang="0">
                <a:pos x="T12" y="T13"/>
              </a:cxn>
            </a:cxnLst>
            <a:rect l="0" t="0" r="r" b="b"/>
            <a:pathLst>
              <a:path w="463" h="695">
                <a:moveTo>
                  <a:pt x="129" y="232"/>
                </a:moveTo>
                <a:cubicBezTo>
                  <a:pt x="129" y="171"/>
                  <a:pt x="145" y="114"/>
                  <a:pt x="174" y="65"/>
                </a:cubicBezTo>
                <a:cubicBezTo>
                  <a:pt x="62" y="0"/>
                  <a:pt x="62" y="0"/>
                  <a:pt x="62" y="0"/>
                </a:cubicBezTo>
                <a:cubicBezTo>
                  <a:pt x="23" y="68"/>
                  <a:pt x="0" y="148"/>
                  <a:pt x="0" y="232"/>
                </a:cubicBezTo>
                <a:cubicBezTo>
                  <a:pt x="0" y="488"/>
                  <a:pt x="208" y="695"/>
                  <a:pt x="463" y="695"/>
                </a:cubicBezTo>
                <a:cubicBezTo>
                  <a:pt x="463" y="566"/>
                  <a:pt x="463" y="566"/>
                  <a:pt x="463" y="566"/>
                </a:cubicBezTo>
                <a:cubicBezTo>
                  <a:pt x="279" y="566"/>
                  <a:pt x="129" y="417"/>
                  <a:pt x="129" y="232"/>
                </a:cubicBezTo>
              </a:path>
            </a:pathLst>
          </a:custGeom>
          <a:solidFill>
            <a:srgbClr val="D5493A">
              <a:alpha val="50000"/>
            </a:srgbClr>
          </a:solidFill>
          <a:ln w="76200">
            <a:solidFill>
              <a:srgbClr val="FEF9F3"/>
            </a:solid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9" name="Freeform 7"/>
          <p:cNvSpPr/>
          <p:nvPr/>
        </p:nvSpPr>
        <p:spPr bwMode="auto">
          <a:xfrm flipV="1">
            <a:off x="6101418" y="1963895"/>
            <a:ext cx="1315605" cy="1968623"/>
          </a:xfrm>
          <a:custGeom>
            <a:avLst/>
            <a:gdLst>
              <a:gd name="T0" fmla="*/ 290 w 464"/>
              <a:gd name="T1" fmla="*/ 65 h 695"/>
              <a:gd name="T2" fmla="*/ 335 w 464"/>
              <a:gd name="T3" fmla="*/ 232 h 695"/>
              <a:gd name="T4" fmla="*/ 0 w 464"/>
              <a:gd name="T5" fmla="*/ 566 h 695"/>
              <a:gd name="T6" fmla="*/ 0 w 464"/>
              <a:gd name="T7" fmla="*/ 695 h 695"/>
              <a:gd name="T8" fmla="*/ 464 w 464"/>
              <a:gd name="T9" fmla="*/ 232 h 695"/>
              <a:gd name="T10" fmla="*/ 402 w 464"/>
              <a:gd name="T11" fmla="*/ 0 h 695"/>
              <a:gd name="T12" fmla="*/ 290 w 464"/>
              <a:gd name="T13" fmla="*/ 65 h 695"/>
            </a:gdLst>
            <a:ahLst/>
            <a:cxnLst>
              <a:cxn ang="0">
                <a:pos x="T0" y="T1"/>
              </a:cxn>
              <a:cxn ang="0">
                <a:pos x="T2" y="T3"/>
              </a:cxn>
              <a:cxn ang="0">
                <a:pos x="T4" y="T5"/>
              </a:cxn>
              <a:cxn ang="0">
                <a:pos x="T6" y="T7"/>
              </a:cxn>
              <a:cxn ang="0">
                <a:pos x="T8" y="T9"/>
              </a:cxn>
              <a:cxn ang="0">
                <a:pos x="T10" y="T11"/>
              </a:cxn>
              <a:cxn ang="0">
                <a:pos x="T12" y="T13"/>
              </a:cxn>
            </a:cxnLst>
            <a:rect l="0" t="0" r="r" b="b"/>
            <a:pathLst>
              <a:path w="464" h="695">
                <a:moveTo>
                  <a:pt x="290" y="65"/>
                </a:moveTo>
                <a:cubicBezTo>
                  <a:pt x="318" y="114"/>
                  <a:pt x="335" y="171"/>
                  <a:pt x="335" y="232"/>
                </a:cubicBezTo>
                <a:cubicBezTo>
                  <a:pt x="335" y="417"/>
                  <a:pt x="185" y="566"/>
                  <a:pt x="0" y="566"/>
                </a:cubicBezTo>
                <a:cubicBezTo>
                  <a:pt x="0" y="695"/>
                  <a:pt x="0" y="695"/>
                  <a:pt x="0" y="695"/>
                </a:cubicBezTo>
                <a:cubicBezTo>
                  <a:pt x="256" y="695"/>
                  <a:pt x="464" y="488"/>
                  <a:pt x="464" y="232"/>
                </a:cubicBezTo>
                <a:cubicBezTo>
                  <a:pt x="464" y="148"/>
                  <a:pt x="441" y="68"/>
                  <a:pt x="402" y="0"/>
                </a:cubicBezTo>
                <a:cubicBezTo>
                  <a:pt x="290" y="65"/>
                  <a:pt x="290" y="65"/>
                  <a:pt x="290" y="65"/>
                </a:cubicBezTo>
              </a:path>
            </a:pathLst>
          </a:custGeom>
          <a:solidFill>
            <a:srgbClr val="D5493A">
              <a:alpha val="50000"/>
            </a:srgbClr>
          </a:solidFill>
          <a:ln w="76200">
            <a:solidFill>
              <a:srgbClr val="FEF9F3"/>
            </a:solid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0" name="Oval 8"/>
          <p:cNvSpPr>
            <a:spLocks noChangeArrowheads="1"/>
          </p:cNvSpPr>
          <p:nvPr/>
        </p:nvSpPr>
        <p:spPr bwMode="auto">
          <a:xfrm flipV="1">
            <a:off x="5614644" y="3915774"/>
            <a:ext cx="977136" cy="978331"/>
          </a:xfrm>
          <a:prstGeom prst="ellipse">
            <a:avLst/>
          </a:prstGeom>
          <a:solidFill>
            <a:srgbClr val="595959"/>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1" name="Freeform 9"/>
          <p:cNvSpPr/>
          <p:nvPr/>
        </p:nvSpPr>
        <p:spPr bwMode="auto">
          <a:xfrm flipV="1">
            <a:off x="4569336" y="2154059"/>
            <a:ext cx="1115872" cy="1115872"/>
          </a:xfrm>
          <a:custGeom>
            <a:avLst/>
            <a:gdLst>
              <a:gd name="T0" fmla="*/ 110 w 394"/>
              <a:gd name="T1" fmla="*/ 48 h 394"/>
              <a:gd name="T2" fmla="*/ 346 w 394"/>
              <a:gd name="T3" fmla="*/ 111 h 394"/>
              <a:gd name="T4" fmla="*/ 283 w 394"/>
              <a:gd name="T5" fmla="*/ 346 h 394"/>
              <a:gd name="T6" fmla="*/ 47 w 394"/>
              <a:gd name="T7" fmla="*/ 283 h 394"/>
              <a:gd name="T8" fmla="*/ 110 w 394"/>
              <a:gd name="T9" fmla="*/ 48 h 394"/>
            </a:gdLst>
            <a:ahLst/>
            <a:cxnLst>
              <a:cxn ang="0">
                <a:pos x="T0" y="T1"/>
              </a:cxn>
              <a:cxn ang="0">
                <a:pos x="T2" y="T3"/>
              </a:cxn>
              <a:cxn ang="0">
                <a:pos x="T4" y="T5"/>
              </a:cxn>
              <a:cxn ang="0">
                <a:pos x="T6" y="T7"/>
              </a:cxn>
              <a:cxn ang="0">
                <a:pos x="T8" y="T9"/>
              </a:cxn>
            </a:cxnLst>
            <a:rect l="0" t="0" r="r" b="b"/>
            <a:pathLst>
              <a:path w="394" h="394">
                <a:moveTo>
                  <a:pt x="110" y="48"/>
                </a:moveTo>
                <a:cubicBezTo>
                  <a:pt x="193" y="0"/>
                  <a:pt x="298" y="28"/>
                  <a:pt x="346" y="111"/>
                </a:cubicBezTo>
                <a:cubicBezTo>
                  <a:pt x="394" y="193"/>
                  <a:pt x="365" y="299"/>
                  <a:pt x="283" y="346"/>
                </a:cubicBezTo>
                <a:cubicBezTo>
                  <a:pt x="200" y="394"/>
                  <a:pt x="95" y="366"/>
                  <a:pt x="47" y="283"/>
                </a:cubicBezTo>
                <a:cubicBezTo>
                  <a:pt x="0" y="201"/>
                  <a:pt x="28" y="95"/>
                  <a:pt x="110" y="48"/>
                </a:cubicBezTo>
              </a:path>
            </a:pathLst>
          </a:custGeom>
          <a:solidFill>
            <a:srgbClr val="D5493A"/>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2" name="Freeform 10"/>
          <p:cNvSpPr/>
          <p:nvPr/>
        </p:nvSpPr>
        <p:spPr bwMode="auto">
          <a:xfrm flipV="1">
            <a:off x="6521215" y="2154059"/>
            <a:ext cx="1115872" cy="1115872"/>
          </a:xfrm>
          <a:custGeom>
            <a:avLst/>
            <a:gdLst>
              <a:gd name="T0" fmla="*/ 111 w 394"/>
              <a:gd name="T1" fmla="*/ 346 h 394"/>
              <a:gd name="T2" fmla="*/ 48 w 394"/>
              <a:gd name="T3" fmla="*/ 111 h 394"/>
              <a:gd name="T4" fmla="*/ 283 w 394"/>
              <a:gd name="T5" fmla="*/ 48 h 394"/>
              <a:gd name="T6" fmla="*/ 347 w 394"/>
              <a:gd name="T7" fmla="*/ 283 h 394"/>
              <a:gd name="T8" fmla="*/ 111 w 394"/>
              <a:gd name="T9" fmla="*/ 346 h 394"/>
            </a:gdLst>
            <a:ahLst/>
            <a:cxnLst>
              <a:cxn ang="0">
                <a:pos x="T0" y="T1"/>
              </a:cxn>
              <a:cxn ang="0">
                <a:pos x="T2" y="T3"/>
              </a:cxn>
              <a:cxn ang="0">
                <a:pos x="T4" y="T5"/>
              </a:cxn>
              <a:cxn ang="0">
                <a:pos x="T6" y="T7"/>
              </a:cxn>
              <a:cxn ang="0">
                <a:pos x="T8" y="T9"/>
              </a:cxn>
            </a:cxnLst>
            <a:rect l="0" t="0" r="r" b="b"/>
            <a:pathLst>
              <a:path w="394" h="394">
                <a:moveTo>
                  <a:pt x="111" y="346"/>
                </a:moveTo>
                <a:cubicBezTo>
                  <a:pt x="28" y="299"/>
                  <a:pt x="0" y="193"/>
                  <a:pt x="48" y="111"/>
                </a:cubicBezTo>
                <a:cubicBezTo>
                  <a:pt x="95" y="28"/>
                  <a:pt x="201" y="0"/>
                  <a:pt x="283" y="48"/>
                </a:cubicBezTo>
                <a:cubicBezTo>
                  <a:pt x="366" y="95"/>
                  <a:pt x="394" y="201"/>
                  <a:pt x="347" y="283"/>
                </a:cubicBezTo>
                <a:cubicBezTo>
                  <a:pt x="299" y="366"/>
                  <a:pt x="193" y="394"/>
                  <a:pt x="111" y="346"/>
                </a:cubicBezTo>
              </a:path>
            </a:pathLst>
          </a:custGeom>
          <a:solidFill>
            <a:srgbClr val="D5493A"/>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grpSp>
        <p:nvGrpSpPr>
          <p:cNvPr id="13" name="组合 12"/>
          <p:cNvGrpSpPr/>
          <p:nvPr/>
        </p:nvGrpSpPr>
        <p:grpSpPr>
          <a:xfrm>
            <a:off x="5821555" y="4120289"/>
            <a:ext cx="563318" cy="566906"/>
            <a:chOff x="5718171" y="1760537"/>
            <a:chExt cx="747712" cy="752474"/>
          </a:xfrm>
          <a:solidFill>
            <a:srgbClr val="FEF9F3"/>
          </a:solidFill>
        </p:grpSpPr>
        <p:sp>
          <p:nvSpPr>
            <p:cNvPr id="14" name="Freeform 11"/>
            <p:cNvSpPr>
              <a:spLocks noEditPoints="1"/>
            </p:cNvSpPr>
            <p:nvPr/>
          </p:nvSpPr>
          <p:spPr bwMode="auto">
            <a:xfrm>
              <a:off x="5718171" y="1760537"/>
              <a:ext cx="747712" cy="752474"/>
            </a:xfrm>
            <a:custGeom>
              <a:avLst/>
              <a:gdLst>
                <a:gd name="T0" fmla="*/ 169 w 199"/>
                <a:gd name="T1" fmla="*/ 100 h 200"/>
                <a:gd name="T2" fmla="*/ 90 w 199"/>
                <a:gd name="T3" fmla="*/ 3 h 200"/>
                <a:gd name="T4" fmla="*/ 83 w 199"/>
                <a:gd name="T5" fmla="*/ 17 h 200"/>
                <a:gd name="T6" fmla="*/ 75 w 199"/>
                <a:gd name="T7" fmla="*/ 6 h 200"/>
                <a:gd name="T8" fmla="*/ 58 w 199"/>
                <a:gd name="T9" fmla="*/ 12 h 200"/>
                <a:gd name="T10" fmla="*/ 56 w 199"/>
                <a:gd name="T11" fmla="*/ 27 h 200"/>
                <a:gd name="T12" fmla="*/ 44 w 199"/>
                <a:gd name="T13" fmla="*/ 20 h 200"/>
                <a:gd name="T14" fmla="*/ 30 w 199"/>
                <a:gd name="T15" fmla="*/ 32 h 200"/>
                <a:gd name="T16" fmla="*/ 34 w 199"/>
                <a:gd name="T17" fmla="*/ 47 h 200"/>
                <a:gd name="T18" fmla="*/ 20 w 199"/>
                <a:gd name="T19" fmla="*/ 44 h 200"/>
                <a:gd name="T20" fmla="*/ 11 w 199"/>
                <a:gd name="T21" fmla="*/ 59 h 200"/>
                <a:gd name="T22" fmla="*/ 19 w 199"/>
                <a:gd name="T23" fmla="*/ 73 h 200"/>
                <a:gd name="T24" fmla="*/ 6 w 199"/>
                <a:gd name="T25" fmla="*/ 74 h 200"/>
                <a:gd name="T26" fmla="*/ 3 w 199"/>
                <a:gd name="T27" fmla="*/ 92 h 200"/>
                <a:gd name="T28" fmla="*/ 15 w 199"/>
                <a:gd name="T29" fmla="*/ 100 h 200"/>
                <a:gd name="T30" fmla="*/ 3 w 199"/>
                <a:gd name="T31" fmla="*/ 108 h 200"/>
                <a:gd name="T32" fmla="*/ 6 w 199"/>
                <a:gd name="T33" fmla="*/ 126 h 200"/>
                <a:gd name="T34" fmla="*/ 19 w 199"/>
                <a:gd name="T35" fmla="*/ 127 h 200"/>
                <a:gd name="T36" fmla="*/ 11 w 199"/>
                <a:gd name="T37" fmla="*/ 140 h 200"/>
                <a:gd name="T38" fmla="*/ 20 w 199"/>
                <a:gd name="T39" fmla="*/ 156 h 200"/>
                <a:gd name="T40" fmla="*/ 34 w 199"/>
                <a:gd name="T41" fmla="*/ 153 h 200"/>
                <a:gd name="T42" fmla="*/ 30 w 199"/>
                <a:gd name="T43" fmla="*/ 168 h 200"/>
                <a:gd name="T44" fmla="*/ 44 w 199"/>
                <a:gd name="T45" fmla="*/ 180 h 200"/>
                <a:gd name="T46" fmla="*/ 56 w 199"/>
                <a:gd name="T47" fmla="*/ 172 h 200"/>
                <a:gd name="T48" fmla="*/ 58 w 199"/>
                <a:gd name="T49" fmla="*/ 188 h 200"/>
                <a:gd name="T50" fmla="*/ 75 w 199"/>
                <a:gd name="T51" fmla="*/ 194 h 200"/>
                <a:gd name="T52" fmla="*/ 83 w 199"/>
                <a:gd name="T53" fmla="*/ 183 h 200"/>
                <a:gd name="T54" fmla="*/ 90 w 199"/>
                <a:gd name="T55" fmla="*/ 197 h 200"/>
                <a:gd name="T56" fmla="*/ 109 w 199"/>
                <a:gd name="T57" fmla="*/ 187 h 200"/>
                <a:gd name="T58" fmla="*/ 116 w 199"/>
                <a:gd name="T59" fmla="*/ 183 h 200"/>
                <a:gd name="T60" fmla="*/ 127 w 199"/>
                <a:gd name="T61" fmla="*/ 196 h 200"/>
                <a:gd name="T62" fmla="*/ 139 w 199"/>
                <a:gd name="T63" fmla="*/ 178 h 200"/>
                <a:gd name="T64" fmla="*/ 143 w 199"/>
                <a:gd name="T65" fmla="*/ 172 h 200"/>
                <a:gd name="T66" fmla="*/ 157 w 199"/>
                <a:gd name="T67" fmla="*/ 181 h 200"/>
                <a:gd name="T68" fmla="*/ 163 w 199"/>
                <a:gd name="T69" fmla="*/ 160 h 200"/>
                <a:gd name="T70" fmla="*/ 165 w 199"/>
                <a:gd name="T71" fmla="*/ 153 h 200"/>
                <a:gd name="T72" fmla="*/ 180 w 199"/>
                <a:gd name="T73" fmla="*/ 156 h 200"/>
                <a:gd name="T74" fmla="*/ 180 w 199"/>
                <a:gd name="T75" fmla="*/ 135 h 200"/>
                <a:gd name="T76" fmla="*/ 179 w 199"/>
                <a:gd name="T77" fmla="*/ 127 h 200"/>
                <a:gd name="T78" fmla="*/ 193 w 199"/>
                <a:gd name="T79" fmla="*/ 126 h 200"/>
                <a:gd name="T80" fmla="*/ 187 w 199"/>
                <a:gd name="T81" fmla="*/ 105 h 200"/>
                <a:gd name="T82" fmla="*/ 184 w 199"/>
                <a:gd name="T83" fmla="*/ 98 h 200"/>
                <a:gd name="T84" fmla="*/ 199 w 199"/>
                <a:gd name="T85" fmla="*/ 88 h 200"/>
                <a:gd name="T86" fmla="*/ 184 w 199"/>
                <a:gd name="T87" fmla="*/ 75 h 200"/>
                <a:gd name="T88" fmla="*/ 178 w 199"/>
                <a:gd name="T89" fmla="*/ 69 h 200"/>
                <a:gd name="T90" fmla="*/ 189 w 199"/>
                <a:gd name="T91" fmla="*/ 55 h 200"/>
                <a:gd name="T92" fmla="*/ 170 w 199"/>
                <a:gd name="T93" fmla="*/ 48 h 200"/>
                <a:gd name="T94" fmla="*/ 163 w 199"/>
                <a:gd name="T95" fmla="*/ 44 h 200"/>
                <a:gd name="T96" fmla="*/ 168 w 199"/>
                <a:gd name="T97" fmla="*/ 27 h 200"/>
                <a:gd name="T98" fmla="*/ 148 w 199"/>
                <a:gd name="T99" fmla="*/ 27 h 200"/>
                <a:gd name="T100" fmla="*/ 140 w 199"/>
                <a:gd name="T101" fmla="*/ 26 h 200"/>
                <a:gd name="T102" fmla="*/ 139 w 199"/>
                <a:gd name="T103" fmla="*/ 8 h 200"/>
                <a:gd name="T104" fmla="*/ 120 w 199"/>
                <a:gd name="T105" fmla="*/ 14 h 200"/>
                <a:gd name="T106" fmla="*/ 112 w 199"/>
                <a:gd name="T107" fmla="*/ 16 h 200"/>
                <a:gd name="T108" fmla="*/ 105 w 199"/>
                <a:gd name="T10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9" h="200">
                  <a:moveTo>
                    <a:pt x="99" y="170"/>
                  </a:moveTo>
                  <a:cubicBezTo>
                    <a:pt x="61" y="170"/>
                    <a:pt x="30" y="138"/>
                    <a:pt x="30" y="100"/>
                  </a:cubicBezTo>
                  <a:cubicBezTo>
                    <a:pt x="30" y="61"/>
                    <a:pt x="61" y="30"/>
                    <a:pt x="99" y="30"/>
                  </a:cubicBezTo>
                  <a:cubicBezTo>
                    <a:pt x="138" y="30"/>
                    <a:pt x="169" y="61"/>
                    <a:pt x="169" y="100"/>
                  </a:cubicBezTo>
                  <a:cubicBezTo>
                    <a:pt x="169" y="138"/>
                    <a:pt x="138" y="170"/>
                    <a:pt x="99" y="170"/>
                  </a:cubicBezTo>
                  <a:moveTo>
                    <a:pt x="105" y="0"/>
                  </a:moveTo>
                  <a:cubicBezTo>
                    <a:pt x="94" y="0"/>
                    <a:pt x="94" y="0"/>
                    <a:pt x="94" y="0"/>
                  </a:cubicBezTo>
                  <a:cubicBezTo>
                    <a:pt x="92" y="0"/>
                    <a:pt x="90" y="1"/>
                    <a:pt x="90" y="3"/>
                  </a:cubicBezTo>
                  <a:cubicBezTo>
                    <a:pt x="89" y="13"/>
                    <a:pt x="89" y="13"/>
                    <a:pt x="89" y="13"/>
                  </a:cubicBezTo>
                  <a:cubicBezTo>
                    <a:pt x="89" y="13"/>
                    <a:pt x="89" y="16"/>
                    <a:pt x="87" y="16"/>
                  </a:cubicBezTo>
                  <a:cubicBezTo>
                    <a:pt x="86" y="16"/>
                    <a:pt x="86" y="16"/>
                    <a:pt x="86" y="16"/>
                  </a:cubicBezTo>
                  <a:cubicBezTo>
                    <a:pt x="85" y="16"/>
                    <a:pt x="84" y="17"/>
                    <a:pt x="83" y="17"/>
                  </a:cubicBezTo>
                  <a:cubicBezTo>
                    <a:pt x="83" y="17"/>
                    <a:pt x="83" y="17"/>
                    <a:pt x="83" y="17"/>
                  </a:cubicBezTo>
                  <a:cubicBezTo>
                    <a:pt x="83" y="17"/>
                    <a:pt x="82" y="17"/>
                    <a:pt x="82" y="17"/>
                  </a:cubicBezTo>
                  <a:cubicBezTo>
                    <a:pt x="80" y="17"/>
                    <a:pt x="79" y="15"/>
                    <a:pt x="79" y="14"/>
                  </a:cubicBezTo>
                  <a:cubicBezTo>
                    <a:pt x="75" y="6"/>
                    <a:pt x="75" y="6"/>
                    <a:pt x="75" y="6"/>
                  </a:cubicBezTo>
                  <a:cubicBezTo>
                    <a:pt x="74" y="5"/>
                    <a:pt x="73" y="4"/>
                    <a:pt x="72" y="4"/>
                  </a:cubicBezTo>
                  <a:cubicBezTo>
                    <a:pt x="71" y="4"/>
                    <a:pt x="71" y="4"/>
                    <a:pt x="71" y="4"/>
                  </a:cubicBezTo>
                  <a:cubicBezTo>
                    <a:pt x="60" y="8"/>
                    <a:pt x="60" y="8"/>
                    <a:pt x="60" y="8"/>
                  </a:cubicBezTo>
                  <a:cubicBezTo>
                    <a:pt x="58" y="9"/>
                    <a:pt x="57" y="10"/>
                    <a:pt x="58" y="12"/>
                  </a:cubicBezTo>
                  <a:cubicBezTo>
                    <a:pt x="60" y="21"/>
                    <a:pt x="60" y="21"/>
                    <a:pt x="60" y="21"/>
                  </a:cubicBezTo>
                  <a:cubicBezTo>
                    <a:pt x="60" y="22"/>
                    <a:pt x="61" y="24"/>
                    <a:pt x="59" y="26"/>
                  </a:cubicBezTo>
                  <a:cubicBezTo>
                    <a:pt x="59" y="26"/>
                    <a:pt x="59" y="26"/>
                    <a:pt x="59" y="26"/>
                  </a:cubicBezTo>
                  <a:cubicBezTo>
                    <a:pt x="58" y="26"/>
                    <a:pt x="57" y="27"/>
                    <a:pt x="56" y="27"/>
                  </a:cubicBezTo>
                  <a:cubicBezTo>
                    <a:pt x="55" y="27"/>
                    <a:pt x="55" y="27"/>
                    <a:pt x="55" y="27"/>
                  </a:cubicBezTo>
                  <a:cubicBezTo>
                    <a:pt x="55" y="28"/>
                    <a:pt x="54" y="28"/>
                    <a:pt x="54" y="28"/>
                  </a:cubicBezTo>
                  <a:cubicBezTo>
                    <a:pt x="52" y="28"/>
                    <a:pt x="51" y="27"/>
                    <a:pt x="51" y="27"/>
                  </a:cubicBezTo>
                  <a:cubicBezTo>
                    <a:pt x="44" y="20"/>
                    <a:pt x="44" y="20"/>
                    <a:pt x="44" y="20"/>
                  </a:cubicBezTo>
                  <a:cubicBezTo>
                    <a:pt x="44" y="19"/>
                    <a:pt x="43" y="19"/>
                    <a:pt x="42" y="19"/>
                  </a:cubicBezTo>
                  <a:cubicBezTo>
                    <a:pt x="41" y="19"/>
                    <a:pt x="40" y="19"/>
                    <a:pt x="40" y="20"/>
                  </a:cubicBezTo>
                  <a:cubicBezTo>
                    <a:pt x="31" y="27"/>
                    <a:pt x="31" y="27"/>
                    <a:pt x="31" y="27"/>
                  </a:cubicBezTo>
                  <a:cubicBezTo>
                    <a:pt x="29" y="28"/>
                    <a:pt x="29" y="30"/>
                    <a:pt x="30" y="32"/>
                  </a:cubicBezTo>
                  <a:cubicBezTo>
                    <a:pt x="36" y="39"/>
                    <a:pt x="36" y="39"/>
                    <a:pt x="36" y="39"/>
                  </a:cubicBezTo>
                  <a:cubicBezTo>
                    <a:pt x="36" y="40"/>
                    <a:pt x="37" y="42"/>
                    <a:pt x="36" y="44"/>
                  </a:cubicBezTo>
                  <a:cubicBezTo>
                    <a:pt x="36" y="44"/>
                    <a:pt x="36" y="44"/>
                    <a:pt x="36" y="44"/>
                  </a:cubicBezTo>
                  <a:cubicBezTo>
                    <a:pt x="35" y="45"/>
                    <a:pt x="34" y="46"/>
                    <a:pt x="34" y="47"/>
                  </a:cubicBezTo>
                  <a:cubicBezTo>
                    <a:pt x="33" y="47"/>
                    <a:pt x="33" y="47"/>
                    <a:pt x="33" y="47"/>
                  </a:cubicBezTo>
                  <a:cubicBezTo>
                    <a:pt x="33" y="48"/>
                    <a:pt x="32" y="48"/>
                    <a:pt x="31" y="48"/>
                  </a:cubicBezTo>
                  <a:cubicBezTo>
                    <a:pt x="30" y="48"/>
                    <a:pt x="29" y="48"/>
                    <a:pt x="29" y="48"/>
                  </a:cubicBezTo>
                  <a:cubicBezTo>
                    <a:pt x="20" y="44"/>
                    <a:pt x="20" y="44"/>
                    <a:pt x="20" y="44"/>
                  </a:cubicBezTo>
                  <a:cubicBezTo>
                    <a:pt x="20" y="43"/>
                    <a:pt x="19" y="43"/>
                    <a:pt x="19" y="43"/>
                  </a:cubicBezTo>
                  <a:cubicBezTo>
                    <a:pt x="18" y="43"/>
                    <a:pt x="16" y="44"/>
                    <a:pt x="16" y="45"/>
                  </a:cubicBezTo>
                  <a:cubicBezTo>
                    <a:pt x="10" y="55"/>
                    <a:pt x="10" y="55"/>
                    <a:pt x="10" y="55"/>
                  </a:cubicBezTo>
                  <a:cubicBezTo>
                    <a:pt x="9" y="56"/>
                    <a:pt x="10" y="58"/>
                    <a:pt x="11" y="59"/>
                  </a:cubicBezTo>
                  <a:cubicBezTo>
                    <a:pt x="19" y="65"/>
                    <a:pt x="19" y="65"/>
                    <a:pt x="19" y="65"/>
                  </a:cubicBezTo>
                  <a:cubicBezTo>
                    <a:pt x="20" y="65"/>
                    <a:pt x="21" y="67"/>
                    <a:pt x="21" y="69"/>
                  </a:cubicBezTo>
                  <a:cubicBezTo>
                    <a:pt x="21" y="69"/>
                    <a:pt x="21" y="69"/>
                    <a:pt x="21" y="69"/>
                  </a:cubicBezTo>
                  <a:cubicBezTo>
                    <a:pt x="20" y="70"/>
                    <a:pt x="20" y="71"/>
                    <a:pt x="19" y="73"/>
                  </a:cubicBezTo>
                  <a:cubicBezTo>
                    <a:pt x="19" y="73"/>
                    <a:pt x="19" y="73"/>
                    <a:pt x="19" y="73"/>
                  </a:cubicBezTo>
                  <a:cubicBezTo>
                    <a:pt x="18" y="75"/>
                    <a:pt x="16" y="75"/>
                    <a:pt x="15" y="75"/>
                  </a:cubicBezTo>
                  <a:cubicBezTo>
                    <a:pt x="15" y="75"/>
                    <a:pt x="15" y="75"/>
                    <a:pt x="15" y="75"/>
                  </a:cubicBezTo>
                  <a:cubicBezTo>
                    <a:pt x="6" y="74"/>
                    <a:pt x="6" y="74"/>
                    <a:pt x="6" y="74"/>
                  </a:cubicBezTo>
                  <a:cubicBezTo>
                    <a:pt x="6" y="74"/>
                    <a:pt x="6" y="74"/>
                    <a:pt x="5" y="74"/>
                  </a:cubicBezTo>
                  <a:cubicBezTo>
                    <a:pt x="4" y="74"/>
                    <a:pt x="2" y="75"/>
                    <a:pt x="2" y="77"/>
                  </a:cubicBezTo>
                  <a:cubicBezTo>
                    <a:pt x="0" y="88"/>
                    <a:pt x="0" y="88"/>
                    <a:pt x="0" y="88"/>
                  </a:cubicBezTo>
                  <a:cubicBezTo>
                    <a:pt x="0" y="90"/>
                    <a:pt x="1" y="92"/>
                    <a:pt x="3" y="92"/>
                  </a:cubicBezTo>
                  <a:cubicBezTo>
                    <a:pt x="12" y="94"/>
                    <a:pt x="12" y="94"/>
                    <a:pt x="12" y="94"/>
                  </a:cubicBezTo>
                  <a:cubicBezTo>
                    <a:pt x="13" y="95"/>
                    <a:pt x="15" y="95"/>
                    <a:pt x="15" y="98"/>
                  </a:cubicBezTo>
                  <a:cubicBezTo>
                    <a:pt x="15" y="98"/>
                    <a:pt x="15" y="98"/>
                    <a:pt x="15" y="98"/>
                  </a:cubicBezTo>
                  <a:cubicBezTo>
                    <a:pt x="15" y="99"/>
                    <a:pt x="15" y="99"/>
                    <a:pt x="15" y="100"/>
                  </a:cubicBezTo>
                  <a:cubicBezTo>
                    <a:pt x="15" y="100"/>
                    <a:pt x="15" y="101"/>
                    <a:pt x="15" y="101"/>
                  </a:cubicBezTo>
                  <a:cubicBezTo>
                    <a:pt x="15" y="102"/>
                    <a:pt x="15" y="102"/>
                    <a:pt x="15" y="102"/>
                  </a:cubicBezTo>
                  <a:cubicBezTo>
                    <a:pt x="15" y="104"/>
                    <a:pt x="13" y="105"/>
                    <a:pt x="12" y="105"/>
                  </a:cubicBezTo>
                  <a:cubicBezTo>
                    <a:pt x="3" y="108"/>
                    <a:pt x="3" y="108"/>
                    <a:pt x="3" y="108"/>
                  </a:cubicBezTo>
                  <a:cubicBezTo>
                    <a:pt x="1" y="108"/>
                    <a:pt x="0" y="110"/>
                    <a:pt x="0" y="111"/>
                  </a:cubicBezTo>
                  <a:cubicBezTo>
                    <a:pt x="2" y="123"/>
                    <a:pt x="2" y="123"/>
                    <a:pt x="2" y="123"/>
                  </a:cubicBezTo>
                  <a:cubicBezTo>
                    <a:pt x="2" y="124"/>
                    <a:pt x="4" y="126"/>
                    <a:pt x="5" y="126"/>
                  </a:cubicBezTo>
                  <a:cubicBezTo>
                    <a:pt x="5" y="126"/>
                    <a:pt x="6" y="126"/>
                    <a:pt x="6" y="126"/>
                  </a:cubicBezTo>
                  <a:cubicBezTo>
                    <a:pt x="15" y="125"/>
                    <a:pt x="15" y="125"/>
                    <a:pt x="15" y="125"/>
                  </a:cubicBezTo>
                  <a:cubicBezTo>
                    <a:pt x="15" y="125"/>
                    <a:pt x="16" y="125"/>
                    <a:pt x="16" y="125"/>
                  </a:cubicBezTo>
                  <a:cubicBezTo>
                    <a:pt x="17" y="125"/>
                    <a:pt x="19" y="125"/>
                    <a:pt x="19" y="127"/>
                  </a:cubicBezTo>
                  <a:cubicBezTo>
                    <a:pt x="19" y="127"/>
                    <a:pt x="19" y="127"/>
                    <a:pt x="19" y="127"/>
                  </a:cubicBezTo>
                  <a:cubicBezTo>
                    <a:pt x="20" y="128"/>
                    <a:pt x="20" y="129"/>
                    <a:pt x="21" y="130"/>
                  </a:cubicBezTo>
                  <a:cubicBezTo>
                    <a:pt x="21" y="131"/>
                    <a:pt x="21" y="131"/>
                    <a:pt x="21" y="131"/>
                  </a:cubicBezTo>
                  <a:cubicBezTo>
                    <a:pt x="21" y="133"/>
                    <a:pt x="20" y="134"/>
                    <a:pt x="19" y="135"/>
                  </a:cubicBezTo>
                  <a:cubicBezTo>
                    <a:pt x="11" y="140"/>
                    <a:pt x="11" y="140"/>
                    <a:pt x="11" y="140"/>
                  </a:cubicBezTo>
                  <a:cubicBezTo>
                    <a:pt x="10" y="141"/>
                    <a:pt x="9" y="143"/>
                    <a:pt x="10" y="145"/>
                  </a:cubicBezTo>
                  <a:cubicBezTo>
                    <a:pt x="16" y="155"/>
                    <a:pt x="16" y="155"/>
                    <a:pt x="16" y="155"/>
                  </a:cubicBezTo>
                  <a:cubicBezTo>
                    <a:pt x="16" y="156"/>
                    <a:pt x="18" y="156"/>
                    <a:pt x="19" y="156"/>
                  </a:cubicBezTo>
                  <a:cubicBezTo>
                    <a:pt x="19" y="156"/>
                    <a:pt x="20" y="156"/>
                    <a:pt x="20" y="156"/>
                  </a:cubicBezTo>
                  <a:cubicBezTo>
                    <a:pt x="29" y="152"/>
                    <a:pt x="29" y="152"/>
                    <a:pt x="29" y="152"/>
                  </a:cubicBezTo>
                  <a:cubicBezTo>
                    <a:pt x="29" y="152"/>
                    <a:pt x="30" y="152"/>
                    <a:pt x="31" y="152"/>
                  </a:cubicBezTo>
                  <a:cubicBezTo>
                    <a:pt x="32" y="152"/>
                    <a:pt x="33" y="152"/>
                    <a:pt x="33" y="153"/>
                  </a:cubicBezTo>
                  <a:cubicBezTo>
                    <a:pt x="34" y="153"/>
                    <a:pt x="34" y="153"/>
                    <a:pt x="34" y="153"/>
                  </a:cubicBezTo>
                  <a:cubicBezTo>
                    <a:pt x="34" y="154"/>
                    <a:pt x="35" y="155"/>
                    <a:pt x="36" y="155"/>
                  </a:cubicBezTo>
                  <a:cubicBezTo>
                    <a:pt x="36" y="156"/>
                    <a:pt x="36" y="156"/>
                    <a:pt x="36" y="156"/>
                  </a:cubicBezTo>
                  <a:cubicBezTo>
                    <a:pt x="37" y="158"/>
                    <a:pt x="36" y="159"/>
                    <a:pt x="36" y="160"/>
                  </a:cubicBezTo>
                  <a:cubicBezTo>
                    <a:pt x="30" y="168"/>
                    <a:pt x="30" y="168"/>
                    <a:pt x="30" y="168"/>
                  </a:cubicBezTo>
                  <a:cubicBezTo>
                    <a:pt x="29" y="169"/>
                    <a:pt x="29" y="171"/>
                    <a:pt x="31" y="173"/>
                  </a:cubicBezTo>
                  <a:cubicBezTo>
                    <a:pt x="40" y="180"/>
                    <a:pt x="40" y="180"/>
                    <a:pt x="40" y="180"/>
                  </a:cubicBezTo>
                  <a:cubicBezTo>
                    <a:pt x="40" y="181"/>
                    <a:pt x="41" y="181"/>
                    <a:pt x="42" y="181"/>
                  </a:cubicBezTo>
                  <a:cubicBezTo>
                    <a:pt x="43" y="181"/>
                    <a:pt x="44" y="180"/>
                    <a:pt x="44" y="180"/>
                  </a:cubicBezTo>
                  <a:cubicBezTo>
                    <a:pt x="51" y="173"/>
                    <a:pt x="51" y="173"/>
                    <a:pt x="51" y="173"/>
                  </a:cubicBezTo>
                  <a:cubicBezTo>
                    <a:pt x="51" y="173"/>
                    <a:pt x="52" y="172"/>
                    <a:pt x="54" y="172"/>
                  </a:cubicBezTo>
                  <a:cubicBezTo>
                    <a:pt x="54" y="172"/>
                    <a:pt x="55" y="172"/>
                    <a:pt x="55" y="172"/>
                  </a:cubicBezTo>
                  <a:cubicBezTo>
                    <a:pt x="56" y="172"/>
                    <a:pt x="56" y="172"/>
                    <a:pt x="56" y="172"/>
                  </a:cubicBezTo>
                  <a:cubicBezTo>
                    <a:pt x="57" y="173"/>
                    <a:pt x="58" y="173"/>
                    <a:pt x="59" y="174"/>
                  </a:cubicBezTo>
                  <a:cubicBezTo>
                    <a:pt x="59" y="174"/>
                    <a:pt x="59" y="174"/>
                    <a:pt x="59" y="174"/>
                  </a:cubicBezTo>
                  <a:cubicBezTo>
                    <a:pt x="61" y="175"/>
                    <a:pt x="60" y="177"/>
                    <a:pt x="60" y="178"/>
                  </a:cubicBezTo>
                  <a:cubicBezTo>
                    <a:pt x="58" y="188"/>
                    <a:pt x="58" y="188"/>
                    <a:pt x="58" y="188"/>
                  </a:cubicBezTo>
                  <a:cubicBezTo>
                    <a:pt x="57" y="189"/>
                    <a:pt x="58" y="191"/>
                    <a:pt x="60" y="192"/>
                  </a:cubicBezTo>
                  <a:cubicBezTo>
                    <a:pt x="71" y="196"/>
                    <a:pt x="71" y="196"/>
                    <a:pt x="71" y="196"/>
                  </a:cubicBezTo>
                  <a:cubicBezTo>
                    <a:pt x="71" y="196"/>
                    <a:pt x="71" y="196"/>
                    <a:pt x="72" y="196"/>
                  </a:cubicBezTo>
                  <a:cubicBezTo>
                    <a:pt x="73" y="196"/>
                    <a:pt x="74" y="195"/>
                    <a:pt x="75" y="194"/>
                  </a:cubicBezTo>
                  <a:cubicBezTo>
                    <a:pt x="79" y="185"/>
                    <a:pt x="79" y="185"/>
                    <a:pt x="79" y="185"/>
                  </a:cubicBezTo>
                  <a:cubicBezTo>
                    <a:pt x="79" y="184"/>
                    <a:pt x="80" y="183"/>
                    <a:pt x="82" y="183"/>
                  </a:cubicBezTo>
                  <a:cubicBezTo>
                    <a:pt x="82" y="183"/>
                    <a:pt x="83" y="183"/>
                    <a:pt x="83" y="183"/>
                  </a:cubicBezTo>
                  <a:cubicBezTo>
                    <a:pt x="83" y="183"/>
                    <a:pt x="83" y="183"/>
                    <a:pt x="83" y="183"/>
                  </a:cubicBezTo>
                  <a:cubicBezTo>
                    <a:pt x="84" y="183"/>
                    <a:pt x="85" y="183"/>
                    <a:pt x="86" y="183"/>
                  </a:cubicBezTo>
                  <a:cubicBezTo>
                    <a:pt x="87" y="183"/>
                    <a:pt x="87" y="183"/>
                    <a:pt x="87" y="183"/>
                  </a:cubicBezTo>
                  <a:cubicBezTo>
                    <a:pt x="89" y="184"/>
                    <a:pt x="89" y="186"/>
                    <a:pt x="89" y="187"/>
                  </a:cubicBezTo>
                  <a:cubicBezTo>
                    <a:pt x="90" y="197"/>
                    <a:pt x="90" y="197"/>
                    <a:pt x="90" y="197"/>
                  </a:cubicBezTo>
                  <a:cubicBezTo>
                    <a:pt x="90" y="198"/>
                    <a:pt x="92" y="200"/>
                    <a:pt x="94" y="200"/>
                  </a:cubicBezTo>
                  <a:cubicBezTo>
                    <a:pt x="105" y="200"/>
                    <a:pt x="105" y="200"/>
                    <a:pt x="105" y="200"/>
                  </a:cubicBezTo>
                  <a:cubicBezTo>
                    <a:pt x="107" y="200"/>
                    <a:pt x="108" y="198"/>
                    <a:pt x="109" y="197"/>
                  </a:cubicBezTo>
                  <a:cubicBezTo>
                    <a:pt x="109" y="187"/>
                    <a:pt x="109" y="187"/>
                    <a:pt x="109" y="187"/>
                  </a:cubicBezTo>
                  <a:cubicBezTo>
                    <a:pt x="109" y="186"/>
                    <a:pt x="110" y="184"/>
                    <a:pt x="112" y="183"/>
                  </a:cubicBezTo>
                  <a:cubicBezTo>
                    <a:pt x="112" y="183"/>
                    <a:pt x="112" y="183"/>
                    <a:pt x="112" y="183"/>
                  </a:cubicBezTo>
                  <a:cubicBezTo>
                    <a:pt x="114" y="183"/>
                    <a:pt x="115" y="183"/>
                    <a:pt x="116" y="183"/>
                  </a:cubicBezTo>
                  <a:cubicBezTo>
                    <a:pt x="116" y="183"/>
                    <a:pt x="116" y="183"/>
                    <a:pt x="116" y="183"/>
                  </a:cubicBezTo>
                  <a:cubicBezTo>
                    <a:pt x="116" y="183"/>
                    <a:pt x="116" y="183"/>
                    <a:pt x="117" y="183"/>
                  </a:cubicBezTo>
                  <a:cubicBezTo>
                    <a:pt x="119" y="183"/>
                    <a:pt x="119" y="184"/>
                    <a:pt x="120" y="185"/>
                  </a:cubicBezTo>
                  <a:cubicBezTo>
                    <a:pt x="124" y="194"/>
                    <a:pt x="124" y="194"/>
                    <a:pt x="124" y="194"/>
                  </a:cubicBezTo>
                  <a:cubicBezTo>
                    <a:pt x="124" y="195"/>
                    <a:pt x="126" y="196"/>
                    <a:pt x="127" y="196"/>
                  </a:cubicBezTo>
                  <a:cubicBezTo>
                    <a:pt x="127" y="196"/>
                    <a:pt x="128" y="196"/>
                    <a:pt x="128" y="196"/>
                  </a:cubicBezTo>
                  <a:cubicBezTo>
                    <a:pt x="139" y="192"/>
                    <a:pt x="139" y="192"/>
                    <a:pt x="139" y="192"/>
                  </a:cubicBezTo>
                  <a:cubicBezTo>
                    <a:pt x="141" y="191"/>
                    <a:pt x="142" y="189"/>
                    <a:pt x="141" y="188"/>
                  </a:cubicBezTo>
                  <a:cubicBezTo>
                    <a:pt x="139" y="178"/>
                    <a:pt x="139" y="178"/>
                    <a:pt x="139" y="178"/>
                  </a:cubicBezTo>
                  <a:cubicBezTo>
                    <a:pt x="138" y="177"/>
                    <a:pt x="138" y="175"/>
                    <a:pt x="140" y="174"/>
                  </a:cubicBezTo>
                  <a:cubicBezTo>
                    <a:pt x="140" y="174"/>
                    <a:pt x="140" y="174"/>
                    <a:pt x="140" y="174"/>
                  </a:cubicBezTo>
                  <a:cubicBezTo>
                    <a:pt x="141" y="173"/>
                    <a:pt x="142" y="173"/>
                    <a:pt x="143" y="172"/>
                  </a:cubicBezTo>
                  <a:cubicBezTo>
                    <a:pt x="143" y="172"/>
                    <a:pt x="143" y="172"/>
                    <a:pt x="143" y="172"/>
                  </a:cubicBezTo>
                  <a:cubicBezTo>
                    <a:pt x="144" y="172"/>
                    <a:pt x="144" y="172"/>
                    <a:pt x="145" y="172"/>
                  </a:cubicBezTo>
                  <a:cubicBezTo>
                    <a:pt x="146" y="172"/>
                    <a:pt x="147" y="173"/>
                    <a:pt x="148" y="173"/>
                  </a:cubicBezTo>
                  <a:cubicBezTo>
                    <a:pt x="155" y="180"/>
                    <a:pt x="155" y="180"/>
                    <a:pt x="155" y="180"/>
                  </a:cubicBezTo>
                  <a:cubicBezTo>
                    <a:pt x="155" y="180"/>
                    <a:pt x="156" y="181"/>
                    <a:pt x="157" y="181"/>
                  </a:cubicBezTo>
                  <a:cubicBezTo>
                    <a:pt x="158" y="181"/>
                    <a:pt x="159" y="181"/>
                    <a:pt x="159" y="180"/>
                  </a:cubicBezTo>
                  <a:cubicBezTo>
                    <a:pt x="168" y="173"/>
                    <a:pt x="168" y="173"/>
                    <a:pt x="168" y="173"/>
                  </a:cubicBezTo>
                  <a:cubicBezTo>
                    <a:pt x="169" y="171"/>
                    <a:pt x="170" y="169"/>
                    <a:pt x="169" y="168"/>
                  </a:cubicBezTo>
                  <a:cubicBezTo>
                    <a:pt x="163" y="160"/>
                    <a:pt x="163" y="160"/>
                    <a:pt x="163" y="160"/>
                  </a:cubicBezTo>
                  <a:cubicBezTo>
                    <a:pt x="163" y="159"/>
                    <a:pt x="161" y="158"/>
                    <a:pt x="163" y="156"/>
                  </a:cubicBezTo>
                  <a:cubicBezTo>
                    <a:pt x="163" y="155"/>
                    <a:pt x="163" y="155"/>
                    <a:pt x="163" y="155"/>
                  </a:cubicBezTo>
                  <a:cubicBezTo>
                    <a:pt x="164" y="155"/>
                    <a:pt x="165" y="154"/>
                    <a:pt x="165" y="153"/>
                  </a:cubicBezTo>
                  <a:cubicBezTo>
                    <a:pt x="165" y="153"/>
                    <a:pt x="165" y="153"/>
                    <a:pt x="165" y="153"/>
                  </a:cubicBezTo>
                  <a:cubicBezTo>
                    <a:pt x="166" y="152"/>
                    <a:pt x="167" y="152"/>
                    <a:pt x="168" y="152"/>
                  </a:cubicBezTo>
                  <a:cubicBezTo>
                    <a:pt x="169" y="152"/>
                    <a:pt x="170" y="152"/>
                    <a:pt x="170" y="152"/>
                  </a:cubicBezTo>
                  <a:cubicBezTo>
                    <a:pt x="179" y="156"/>
                    <a:pt x="179" y="156"/>
                    <a:pt x="179" y="156"/>
                  </a:cubicBezTo>
                  <a:cubicBezTo>
                    <a:pt x="179" y="156"/>
                    <a:pt x="180" y="156"/>
                    <a:pt x="180" y="156"/>
                  </a:cubicBezTo>
                  <a:cubicBezTo>
                    <a:pt x="181" y="156"/>
                    <a:pt x="182" y="156"/>
                    <a:pt x="183" y="155"/>
                  </a:cubicBezTo>
                  <a:cubicBezTo>
                    <a:pt x="189" y="145"/>
                    <a:pt x="189" y="145"/>
                    <a:pt x="189" y="145"/>
                  </a:cubicBezTo>
                  <a:cubicBezTo>
                    <a:pt x="190" y="143"/>
                    <a:pt x="189" y="141"/>
                    <a:pt x="188" y="140"/>
                  </a:cubicBezTo>
                  <a:cubicBezTo>
                    <a:pt x="180" y="135"/>
                    <a:pt x="180" y="135"/>
                    <a:pt x="180" y="135"/>
                  </a:cubicBezTo>
                  <a:cubicBezTo>
                    <a:pt x="179" y="134"/>
                    <a:pt x="177" y="133"/>
                    <a:pt x="178" y="131"/>
                  </a:cubicBezTo>
                  <a:cubicBezTo>
                    <a:pt x="178" y="130"/>
                    <a:pt x="178" y="130"/>
                    <a:pt x="178" y="130"/>
                  </a:cubicBezTo>
                  <a:cubicBezTo>
                    <a:pt x="179" y="129"/>
                    <a:pt x="179" y="128"/>
                    <a:pt x="179" y="127"/>
                  </a:cubicBezTo>
                  <a:cubicBezTo>
                    <a:pt x="179" y="127"/>
                    <a:pt x="179" y="127"/>
                    <a:pt x="179" y="127"/>
                  </a:cubicBezTo>
                  <a:cubicBezTo>
                    <a:pt x="180" y="125"/>
                    <a:pt x="182" y="125"/>
                    <a:pt x="183" y="125"/>
                  </a:cubicBezTo>
                  <a:cubicBezTo>
                    <a:pt x="183" y="125"/>
                    <a:pt x="183" y="125"/>
                    <a:pt x="184" y="125"/>
                  </a:cubicBezTo>
                  <a:cubicBezTo>
                    <a:pt x="193" y="126"/>
                    <a:pt x="193" y="126"/>
                    <a:pt x="193" y="126"/>
                  </a:cubicBezTo>
                  <a:cubicBezTo>
                    <a:pt x="193" y="126"/>
                    <a:pt x="193" y="126"/>
                    <a:pt x="193" y="126"/>
                  </a:cubicBezTo>
                  <a:cubicBezTo>
                    <a:pt x="195" y="126"/>
                    <a:pt x="196" y="124"/>
                    <a:pt x="197" y="123"/>
                  </a:cubicBezTo>
                  <a:cubicBezTo>
                    <a:pt x="199" y="111"/>
                    <a:pt x="199" y="111"/>
                    <a:pt x="199" y="111"/>
                  </a:cubicBezTo>
                  <a:cubicBezTo>
                    <a:pt x="199" y="110"/>
                    <a:pt x="198" y="108"/>
                    <a:pt x="196" y="108"/>
                  </a:cubicBezTo>
                  <a:cubicBezTo>
                    <a:pt x="187" y="105"/>
                    <a:pt x="187" y="105"/>
                    <a:pt x="187" y="105"/>
                  </a:cubicBezTo>
                  <a:cubicBezTo>
                    <a:pt x="186" y="105"/>
                    <a:pt x="184" y="104"/>
                    <a:pt x="184" y="102"/>
                  </a:cubicBezTo>
                  <a:cubicBezTo>
                    <a:pt x="184" y="101"/>
                    <a:pt x="184" y="101"/>
                    <a:pt x="184" y="101"/>
                  </a:cubicBezTo>
                  <a:cubicBezTo>
                    <a:pt x="184" y="101"/>
                    <a:pt x="184" y="100"/>
                    <a:pt x="184" y="100"/>
                  </a:cubicBezTo>
                  <a:cubicBezTo>
                    <a:pt x="184" y="99"/>
                    <a:pt x="184" y="99"/>
                    <a:pt x="184" y="98"/>
                  </a:cubicBezTo>
                  <a:cubicBezTo>
                    <a:pt x="184" y="98"/>
                    <a:pt x="184" y="98"/>
                    <a:pt x="184" y="98"/>
                  </a:cubicBezTo>
                  <a:cubicBezTo>
                    <a:pt x="184" y="95"/>
                    <a:pt x="186" y="95"/>
                    <a:pt x="187" y="94"/>
                  </a:cubicBezTo>
                  <a:cubicBezTo>
                    <a:pt x="196" y="92"/>
                    <a:pt x="196" y="92"/>
                    <a:pt x="196" y="92"/>
                  </a:cubicBezTo>
                  <a:cubicBezTo>
                    <a:pt x="198" y="92"/>
                    <a:pt x="199" y="90"/>
                    <a:pt x="199" y="88"/>
                  </a:cubicBezTo>
                  <a:cubicBezTo>
                    <a:pt x="197" y="77"/>
                    <a:pt x="197" y="77"/>
                    <a:pt x="197" y="77"/>
                  </a:cubicBezTo>
                  <a:cubicBezTo>
                    <a:pt x="196" y="75"/>
                    <a:pt x="195" y="74"/>
                    <a:pt x="193" y="74"/>
                  </a:cubicBezTo>
                  <a:cubicBezTo>
                    <a:pt x="193" y="74"/>
                    <a:pt x="193" y="74"/>
                    <a:pt x="193" y="74"/>
                  </a:cubicBezTo>
                  <a:cubicBezTo>
                    <a:pt x="184" y="75"/>
                    <a:pt x="184" y="75"/>
                    <a:pt x="184" y="75"/>
                  </a:cubicBezTo>
                  <a:cubicBezTo>
                    <a:pt x="183" y="75"/>
                    <a:pt x="183" y="75"/>
                    <a:pt x="183" y="75"/>
                  </a:cubicBezTo>
                  <a:cubicBezTo>
                    <a:pt x="182" y="75"/>
                    <a:pt x="180" y="75"/>
                    <a:pt x="179" y="73"/>
                  </a:cubicBezTo>
                  <a:cubicBezTo>
                    <a:pt x="179" y="73"/>
                    <a:pt x="179" y="73"/>
                    <a:pt x="179" y="73"/>
                  </a:cubicBezTo>
                  <a:cubicBezTo>
                    <a:pt x="179" y="71"/>
                    <a:pt x="179" y="70"/>
                    <a:pt x="178" y="69"/>
                  </a:cubicBezTo>
                  <a:cubicBezTo>
                    <a:pt x="178" y="69"/>
                    <a:pt x="178" y="69"/>
                    <a:pt x="178" y="69"/>
                  </a:cubicBezTo>
                  <a:cubicBezTo>
                    <a:pt x="177" y="67"/>
                    <a:pt x="179" y="65"/>
                    <a:pt x="180" y="65"/>
                  </a:cubicBezTo>
                  <a:cubicBezTo>
                    <a:pt x="188" y="59"/>
                    <a:pt x="188" y="59"/>
                    <a:pt x="188" y="59"/>
                  </a:cubicBezTo>
                  <a:cubicBezTo>
                    <a:pt x="189" y="58"/>
                    <a:pt x="190" y="56"/>
                    <a:pt x="189" y="55"/>
                  </a:cubicBezTo>
                  <a:cubicBezTo>
                    <a:pt x="183" y="45"/>
                    <a:pt x="183" y="45"/>
                    <a:pt x="183" y="45"/>
                  </a:cubicBezTo>
                  <a:cubicBezTo>
                    <a:pt x="182" y="44"/>
                    <a:pt x="181" y="43"/>
                    <a:pt x="180" y="43"/>
                  </a:cubicBezTo>
                  <a:cubicBezTo>
                    <a:pt x="180" y="43"/>
                    <a:pt x="179" y="43"/>
                    <a:pt x="179" y="44"/>
                  </a:cubicBezTo>
                  <a:cubicBezTo>
                    <a:pt x="170" y="48"/>
                    <a:pt x="170" y="48"/>
                    <a:pt x="170" y="48"/>
                  </a:cubicBezTo>
                  <a:cubicBezTo>
                    <a:pt x="170" y="48"/>
                    <a:pt x="169" y="48"/>
                    <a:pt x="168" y="48"/>
                  </a:cubicBezTo>
                  <a:cubicBezTo>
                    <a:pt x="167" y="48"/>
                    <a:pt x="166" y="48"/>
                    <a:pt x="165" y="47"/>
                  </a:cubicBezTo>
                  <a:cubicBezTo>
                    <a:pt x="165" y="47"/>
                    <a:pt x="165" y="47"/>
                    <a:pt x="165" y="47"/>
                  </a:cubicBezTo>
                  <a:cubicBezTo>
                    <a:pt x="165" y="46"/>
                    <a:pt x="164" y="45"/>
                    <a:pt x="163" y="44"/>
                  </a:cubicBezTo>
                  <a:cubicBezTo>
                    <a:pt x="163" y="44"/>
                    <a:pt x="163" y="44"/>
                    <a:pt x="163" y="44"/>
                  </a:cubicBezTo>
                  <a:cubicBezTo>
                    <a:pt x="161" y="42"/>
                    <a:pt x="163" y="40"/>
                    <a:pt x="163" y="39"/>
                  </a:cubicBezTo>
                  <a:cubicBezTo>
                    <a:pt x="169" y="32"/>
                    <a:pt x="169" y="32"/>
                    <a:pt x="169" y="32"/>
                  </a:cubicBezTo>
                  <a:cubicBezTo>
                    <a:pt x="170" y="30"/>
                    <a:pt x="169" y="28"/>
                    <a:pt x="168" y="27"/>
                  </a:cubicBezTo>
                  <a:cubicBezTo>
                    <a:pt x="159" y="20"/>
                    <a:pt x="159" y="20"/>
                    <a:pt x="159" y="20"/>
                  </a:cubicBezTo>
                  <a:cubicBezTo>
                    <a:pt x="159" y="19"/>
                    <a:pt x="158" y="19"/>
                    <a:pt x="157" y="19"/>
                  </a:cubicBezTo>
                  <a:cubicBezTo>
                    <a:pt x="156" y="19"/>
                    <a:pt x="155" y="19"/>
                    <a:pt x="155" y="20"/>
                  </a:cubicBezTo>
                  <a:cubicBezTo>
                    <a:pt x="148" y="27"/>
                    <a:pt x="148" y="27"/>
                    <a:pt x="148" y="27"/>
                  </a:cubicBezTo>
                  <a:cubicBezTo>
                    <a:pt x="147" y="27"/>
                    <a:pt x="146" y="28"/>
                    <a:pt x="145" y="28"/>
                  </a:cubicBezTo>
                  <a:cubicBezTo>
                    <a:pt x="144" y="28"/>
                    <a:pt x="144" y="28"/>
                    <a:pt x="143" y="27"/>
                  </a:cubicBezTo>
                  <a:cubicBezTo>
                    <a:pt x="143" y="27"/>
                    <a:pt x="143" y="27"/>
                    <a:pt x="143" y="27"/>
                  </a:cubicBezTo>
                  <a:cubicBezTo>
                    <a:pt x="142" y="27"/>
                    <a:pt x="141" y="26"/>
                    <a:pt x="140" y="26"/>
                  </a:cubicBezTo>
                  <a:cubicBezTo>
                    <a:pt x="140" y="26"/>
                    <a:pt x="140" y="26"/>
                    <a:pt x="140" y="26"/>
                  </a:cubicBezTo>
                  <a:cubicBezTo>
                    <a:pt x="138" y="24"/>
                    <a:pt x="138" y="22"/>
                    <a:pt x="139" y="21"/>
                  </a:cubicBezTo>
                  <a:cubicBezTo>
                    <a:pt x="141" y="12"/>
                    <a:pt x="141" y="12"/>
                    <a:pt x="141" y="12"/>
                  </a:cubicBezTo>
                  <a:cubicBezTo>
                    <a:pt x="142" y="10"/>
                    <a:pt x="141" y="9"/>
                    <a:pt x="139" y="8"/>
                  </a:cubicBezTo>
                  <a:cubicBezTo>
                    <a:pt x="128" y="4"/>
                    <a:pt x="128" y="4"/>
                    <a:pt x="128" y="4"/>
                  </a:cubicBezTo>
                  <a:cubicBezTo>
                    <a:pt x="128" y="4"/>
                    <a:pt x="127" y="4"/>
                    <a:pt x="127" y="4"/>
                  </a:cubicBezTo>
                  <a:cubicBezTo>
                    <a:pt x="126" y="4"/>
                    <a:pt x="124" y="5"/>
                    <a:pt x="124" y="6"/>
                  </a:cubicBezTo>
                  <a:cubicBezTo>
                    <a:pt x="120" y="14"/>
                    <a:pt x="120" y="14"/>
                    <a:pt x="120" y="14"/>
                  </a:cubicBezTo>
                  <a:cubicBezTo>
                    <a:pt x="119" y="15"/>
                    <a:pt x="119" y="17"/>
                    <a:pt x="117" y="17"/>
                  </a:cubicBezTo>
                  <a:cubicBezTo>
                    <a:pt x="116" y="17"/>
                    <a:pt x="116" y="17"/>
                    <a:pt x="116" y="17"/>
                  </a:cubicBezTo>
                  <a:cubicBezTo>
                    <a:pt x="116" y="17"/>
                    <a:pt x="116" y="17"/>
                    <a:pt x="116" y="17"/>
                  </a:cubicBezTo>
                  <a:cubicBezTo>
                    <a:pt x="115" y="17"/>
                    <a:pt x="114" y="16"/>
                    <a:pt x="112" y="16"/>
                  </a:cubicBezTo>
                  <a:cubicBezTo>
                    <a:pt x="112" y="16"/>
                    <a:pt x="112" y="16"/>
                    <a:pt x="112" y="16"/>
                  </a:cubicBezTo>
                  <a:cubicBezTo>
                    <a:pt x="110" y="16"/>
                    <a:pt x="109" y="13"/>
                    <a:pt x="109" y="13"/>
                  </a:cubicBezTo>
                  <a:cubicBezTo>
                    <a:pt x="109" y="3"/>
                    <a:pt x="109" y="3"/>
                    <a:pt x="109" y="3"/>
                  </a:cubicBezTo>
                  <a:cubicBezTo>
                    <a:pt x="108" y="1"/>
                    <a:pt x="107" y="0"/>
                    <a:pt x="10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5" name="Freeform 12"/>
            <p:cNvSpPr>
              <a:spLocks noEditPoints="1"/>
            </p:cNvSpPr>
            <p:nvPr/>
          </p:nvSpPr>
          <p:spPr bwMode="auto">
            <a:xfrm>
              <a:off x="5842001" y="1889125"/>
              <a:ext cx="500062" cy="496888"/>
            </a:xfrm>
            <a:custGeom>
              <a:avLst/>
              <a:gdLst>
                <a:gd name="T0" fmla="*/ 66 w 133"/>
                <a:gd name="T1" fmla="*/ 82 h 132"/>
                <a:gd name="T2" fmla="*/ 73 w 133"/>
                <a:gd name="T3" fmla="*/ 80 h 132"/>
                <a:gd name="T4" fmla="*/ 115 w 133"/>
                <a:gd name="T5" fmla="*/ 105 h 132"/>
                <a:gd name="T6" fmla="*/ 66 w 133"/>
                <a:gd name="T7" fmla="*/ 128 h 132"/>
                <a:gd name="T8" fmla="*/ 17 w 133"/>
                <a:gd name="T9" fmla="*/ 105 h 132"/>
                <a:gd name="T10" fmla="*/ 60 w 133"/>
                <a:gd name="T11" fmla="*/ 80 h 132"/>
                <a:gd name="T12" fmla="*/ 66 w 133"/>
                <a:gd name="T13" fmla="*/ 82 h 132"/>
                <a:gd name="T14" fmla="*/ 66 w 133"/>
                <a:gd name="T15" fmla="*/ 73 h 132"/>
                <a:gd name="T16" fmla="*/ 59 w 133"/>
                <a:gd name="T17" fmla="*/ 66 h 132"/>
                <a:gd name="T18" fmla="*/ 66 w 133"/>
                <a:gd name="T19" fmla="*/ 59 h 132"/>
                <a:gd name="T20" fmla="*/ 74 w 133"/>
                <a:gd name="T21" fmla="*/ 66 h 132"/>
                <a:gd name="T22" fmla="*/ 66 w 133"/>
                <a:gd name="T23" fmla="*/ 73 h 132"/>
                <a:gd name="T24" fmla="*/ 8 w 133"/>
                <a:gd name="T25" fmla="*/ 89 h 132"/>
                <a:gd name="T26" fmla="*/ 4 w 133"/>
                <a:gd name="T27" fmla="*/ 66 h 132"/>
                <a:gd name="T28" fmla="*/ 57 w 133"/>
                <a:gd name="T29" fmla="*/ 4 h 132"/>
                <a:gd name="T30" fmla="*/ 57 w 133"/>
                <a:gd name="T31" fmla="*/ 53 h 132"/>
                <a:gd name="T32" fmla="*/ 51 w 133"/>
                <a:gd name="T33" fmla="*/ 64 h 132"/>
                <a:gd name="T34" fmla="*/ 8 w 133"/>
                <a:gd name="T35" fmla="*/ 89 h 132"/>
                <a:gd name="T36" fmla="*/ 125 w 133"/>
                <a:gd name="T37" fmla="*/ 89 h 132"/>
                <a:gd name="T38" fmla="*/ 82 w 133"/>
                <a:gd name="T39" fmla="*/ 64 h 132"/>
                <a:gd name="T40" fmla="*/ 76 w 133"/>
                <a:gd name="T41" fmla="*/ 53 h 132"/>
                <a:gd name="T42" fmla="*/ 76 w 133"/>
                <a:gd name="T43" fmla="*/ 4 h 132"/>
                <a:gd name="T44" fmla="*/ 129 w 133"/>
                <a:gd name="T45" fmla="*/ 66 h 132"/>
                <a:gd name="T46" fmla="*/ 125 w 133"/>
                <a:gd name="T47" fmla="*/ 89 h 132"/>
                <a:gd name="T48" fmla="*/ 66 w 133"/>
                <a:gd name="T49" fmla="*/ 0 h 132"/>
                <a:gd name="T50" fmla="*/ 0 w 133"/>
                <a:gd name="T51" fmla="*/ 66 h 132"/>
                <a:gd name="T52" fmla="*/ 66 w 133"/>
                <a:gd name="T53" fmla="*/ 132 h 132"/>
                <a:gd name="T54" fmla="*/ 133 w 133"/>
                <a:gd name="T55" fmla="*/ 66 h 132"/>
                <a:gd name="T56" fmla="*/ 66 w 133"/>
                <a:gd name="T5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2">
                  <a:moveTo>
                    <a:pt x="66" y="82"/>
                  </a:moveTo>
                  <a:cubicBezTo>
                    <a:pt x="69" y="82"/>
                    <a:pt x="71" y="81"/>
                    <a:pt x="73" y="80"/>
                  </a:cubicBezTo>
                  <a:cubicBezTo>
                    <a:pt x="115" y="105"/>
                    <a:pt x="115" y="105"/>
                    <a:pt x="115" y="105"/>
                  </a:cubicBezTo>
                  <a:cubicBezTo>
                    <a:pt x="104" y="119"/>
                    <a:pt x="86" y="128"/>
                    <a:pt x="66" y="128"/>
                  </a:cubicBezTo>
                  <a:cubicBezTo>
                    <a:pt x="47" y="128"/>
                    <a:pt x="29" y="119"/>
                    <a:pt x="17" y="105"/>
                  </a:cubicBezTo>
                  <a:cubicBezTo>
                    <a:pt x="60" y="80"/>
                    <a:pt x="60" y="80"/>
                    <a:pt x="60" y="80"/>
                  </a:cubicBezTo>
                  <a:cubicBezTo>
                    <a:pt x="62" y="81"/>
                    <a:pt x="64" y="82"/>
                    <a:pt x="66" y="82"/>
                  </a:cubicBezTo>
                  <a:moveTo>
                    <a:pt x="66" y="73"/>
                  </a:moveTo>
                  <a:cubicBezTo>
                    <a:pt x="62" y="73"/>
                    <a:pt x="59" y="70"/>
                    <a:pt x="59" y="66"/>
                  </a:cubicBezTo>
                  <a:cubicBezTo>
                    <a:pt x="59" y="62"/>
                    <a:pt x="62" y="59"/>
                    <a:pt x="66" y="59"/>
                  </a:cubicBezTo>
                  <a:cubicBezTo>
                    <a:pt x="70" y="59"/>
                    <a:pt x="74" y="62"/>
                    <a:pt x="74" y="66"/>
                  </a:cubicBezTo>
                  <a:cubicBezTo>
                    <a:pt x="74" y="70"/>
                    <a:pt x="70" y="73"/>
                    <a:pt x="66" y="73"/>
                  </a:cubicBezTo>
                  <a:moveTo>
                    <a:pt x="8" y="89"/>
                  </a:moveTo>
                  <a:cubicBezTo>
                    <a:pt x="5" y="82"/>
                    <a:pt x="4" y="74"/>
                    <a:pt x="4" y="66"/>
                  </a:cubicBezTo>
                  <a:cubicBezTo>
                    <a:pt x="4" y="34"/>
                    <a:pt x="27" y="8"/>
                    <a:pt x="57" y="4"/>
                  </a:cubicBezTo>
                  <a:cubicBezTo>
                    <a:pt x="57" y="53"/>
                    <a:pt x="57" y="53"/>
                    <a:pt x="57" y="53"/>
                  </a:cubicBezTo>
                  <a:cubicBezTo>
                    <a:pt x="54" y="56"/>
                    <a:pt x="51" y="60"/>
                    <a:pt x="51" y="64"/>
                  </a:cubicBezTo>
                  <a:cubicBezTo>
                    <a:pt x="8" y="89"/>
                    <a:pt x="8" y="89"/>
                    <a:pt x="8" y="89"/>
                  </a:cubicBezTo>
                  <a:moveTo>
                    <a:pt x="125" y="89"/>
                  </a:moveTo>
                  <a:cubicBezTo>
                    <a:pt x="82" y="64"/>
                    <a:pt x="82" y="64"/>
                    <a:pt x="82" y="64"/>
                  </a:cubicBezTo>
                  <a:cubicBezTo>
                    <a:pt x="82" y="60"/>
                    <a:pt x="79" y="56"/>
                    <a:pt x="76" y="53"/>
                  </a:cubicBezTo>
                  <a:cubicBezTo>
                    <a:pt x="76" y="4"/>
                    <a:pt x="76" y="4"/>
                    <a:pt x="76" y="4"/>
                  </a:cubicBezTo>
                  <a:cubicBezTo>
                    <a:pt x="106" y="8"/>
                    <a:pt x="129" y="34"/>
                    <a:pt x="129" y="66"/>
                  </a:cubicBezTo>
                  <a:cubicBezTo>
                    <a:pt x="129" y="74"/>
                    <a:pt x="127" y="82"/>
                    <a:pt x="125" y="89"/>
                  </a:cubicBezTo>
                  <a:moveTo>
                    <a:pt x="66" y="0"/>
                  </a:moveTo>
                  <a:cubicBezTo>
                    <a:pt x="30" y="0"/>
                    <a:pt x="0" y="29"/>
                    <a:pt x="0" y="66"/>
                  </a:cubicBezTo>
                  <a:cubicBezTo>
                    <a:pt x="0" y="102"/>
                    <a:pt x="30" y="132"/>
                    <a:pt x="66" y="132"/>
                  </a:cubicBezTo>
                  <a:cubicBezTo>
                    <a:pt x="103" y="132"/>
                    <a:pt x="133" y="102"/>
                    <a:pt x="133" y="66"/>
                  </a:cubicBezTo>
                  <a:cubicBezTo>
                    <a:pt x="133" y="29"/>
                    <a:pt x="103"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nvGrpSpPr>
          <p:cNvPr id="16" name="组合 15"/>
          <p:cNvGrpSpPr/>
          <p:nvPr/>
        </p:nvGrpSpPr>
        <p:grpSpPr>
          <a:xfrm>
            <a:off x="4843221" y="2427944"/>
            <a:ext cx="564514" cy="566910"/>
            <a:chOff x="4419601" y="4006850"/>
            <a:chExt cx="749300" cy="752481"/>
          </a:xfrm>
          <a:solidFill>
            <a:srgbClr val="FEF9F3"/>
          </a:solidFill>
        </p:grpSpPr>
        <p:sp>
          <p:nvSpPr>
            <p:cNvPr id="17" name="Freeform 13"/>
            <p:cNvSpPr>
              <a:spLocks noEditPoints="1"/>
            </p:cNvSpPr>
            <p:nvPr/>
          </p:nvSpPr>
          <p:spPr bwMode="auto">
            <a:xfrm>
              <a:off x="4491038" y="4089405"/>
              <a:ext cx="609600" cy="669926"/>
            </a:xfrm>
            <a:custGeom>
              <a:avLst/>
              <a:gdLst>
                <a:gd name="T0" fmla="*/ 77 w 162"/>
                <a:gd name="T1" fmla="*/ 96 h 178"/>
                <a:gd name="T2" fmla="*/ 53 w 162"/>
                <a:gd name="T3" fmla="*/ 71 h 178"/>
                <a:gd name="T4" fmla="*/ 77 w 162"/>
                <a:gd name="T5" fmla="*/ 71 h 178"/>
                <a:gd name="T6" fmla="*/ 77 w 162"/>
                <a:gd name="T7" fmla="*/ 96 h 178"/>
                <a:gd name="T8" fmla="*/ 84 w 162"/>
                <a:gd name="T9" fmla="*/ 96 h 178"/>
                <a:gd name="T10" fmla="*/ 84 w 162"/>
                <a:gd name="T11" fmla="*/ 71 h 178"/>
                <a:gd name="T12" fmla="*/ 108 w 162"/>
                <a:gd name="T13" fmla="*/ 71 h 178"/>
                <a:gd name="T14" fmla="*/ 84 w 162"/>
                <a:gd name="T15" fmla="*/ 96 h 178"/>
                <a:gd name="T16" fmla="*/ 53 w 162"/>
                <a:gd name="T17" fmla="*/ 65 h 178"/>
                <a:gd name="T18" fmla="*/ 77 w 162"/>
                <a:gd name="T19" fmla="*/ 40 h 178"/>
                <a:gd name="T20" fmla="*/ 77 w 162"/>
                <a:gd name="T21" fmla="*/ 65 h 178"/>
                <a:gd name="T22" fmla="*/ 53 w 162"/>
                <a:gd name="T23" fmla="*/ 65 h 178"/>
                <a:gd name="T24" fmla="*/ 84 w 162"/>
                <a:gd name="T25" fmla="*/ 65 h 178"/>
                <a:gd name="T26" fmla="*/ 84 w 162"/>
                <a:gd name="T27" fmla="*/ 40 h 178"/>
                <a:gd name="T28" fmla="*/ 108 w 162"/>
                <a:gd name="T29" fmla="*/ 65 h 178"/>
                <a:gd name="T30" fmla="*/ 84 w 162"/>
                <a:gd name="T31" fmla="*/ 65 h 178"/>
                <a:gd name="T32" fmla="*/ 81 w 162"/>
                <a:gd name="T33" fmla="*/ 0 h 178"/>
                <a:gd name="T34" fmla="*/ 0 w 162"/>
                <a:gd name="T35" fmla="*/ 62 h 178"/>
                <a:gd name="T36" fmla="*/ 0 w 162"/>
                <a:gd name="T37" fmla="*/ 131 h 178"/>
                <a:gd name="T38" fmla="*/ 0 w 162"/>
                <a:gd name="T39" fmla="*/ 178 h 178"/>
                <a:gd name="T40" fmla="*/ 55 w 162"/>
                <a:gd name="T41" fmla="*/ 178 h 178"/>
                <a:gd name="T42" fmla="*/ 55 w 162"/>
                <a:gd name="T43" fmla="*/ 124 h 178"/>
                <a:gd name="T44" fmla="*/ 106 w 162"/>
                <a:gd name="T45" fmla="*/ 124 h 178"/>
                <a:gd name="T46" fmla="*/ 106 w 162"/>
                <a:gd name="T47" fmla="*/ 178 h 178"/>
                <a:gd name="T48" fmla="*/ 162 w 162"/>
                <a:gd name="T49" fmla="*/ 178 h 178"/>
                <a:gd name="T50" fmla="*/ 162 w 162"/>
                <a:gd name="T51" fmla="*/ 131 h 178"/>
                <a:gd name="T52" fmla="*/ 162 w 162"/>
                <a:gd name="T53" fmla="*/ 62 h 178"/>
                <a:gd name="T54" fmla="*/ 81 w 162"/>
                <a:gd name="T5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2" h="178">
                  <a:moveTo>
                    <a:pt x="77" y="96"/>
                  </a:moveTo>
                  <a:cubicBezTo>
                    <a:pt x="64" y="95"/>
                    <a:pt x="54" y="84"/>
                    <a:pt x="53" y="71"/>
                  </a:cubicBezTo>
                  <a:cubicBezTo>
                    <a:pt x="77" y="71"/>
                    <a:pt x="77" y="71"/>
                    <a:pt x="77" y="71"/>
                  </a:cubicBezTo>
                  <a:cubicBezTo>
                    <a:pt x="77" y="96"/>
                    <a:pt x="77" y="96"/>
                    <a:pt x="77" y="96"/>
                  </a:cubicBezTo>
                  <a:moveTo>
                    <a:pt x="84" y="96"/>
                  </a:moveTo>
                  <a:cubicBezTo>
                    <a:pt x="84" y="71"/>
                    <a:pt x="84" y="71"/>
                    <a:pt x="84" y="71"/>
                  </a:cubicBezTo>
                  <a:cubicBezTo>
                    <a:pt x="108" y="71"/>
                    <a:pt x="108" y="71"/>
                    <a:pt x="108" y="71"/>
                  </a:cubicBezTo>
                  <a:cubicBezTo>
                    <a:pt x="107" y="84"/>
                    <a:pt x="97" y="95"/>
                    <a:pt x="84" y="96"/>
                  </a:cubicBezTo>
                  <a:moveTo>
                    <a:pt x="53" y="65"/>
                  </a:moveTo>
                  <a:cubicBezTo>
                    <a:pt x="54" y="52"/>
                    <a:pt x="64" y="42"/>
                    <a:pt x="77" y="40"/>
                  </a:cubicBezTo>
                  <a:cubicBezTo>
                    <a:pt x="77" y="65"/>
                    <a:pt x="77" y="65"/>
                    <a:pt x="77" y="65"/>
                  </a:cubicBezTo>
                  <a:cubicBezTo>
                    <a:pt x="53" y="65"/>
                    <a:pt x="53" y="65"/>
                    <a:pt x="53" y="65"/>
                  </a:cubicBezTo>
                  <a:moveTo>
                    <a:pt x="84" y="65"/>
                  </a:moveTo>
                  <a:cubicBezTo>
                    <a:pt x="84" y="40"/>
                    <a:pt x="84" y="40"/>
                    <a:pt x="84" y="40"/>
                  </a:cubicBezTo>
                  <a:cubicBezTo>
                    <a:pt x="97" y="42"/>
                    <a:pt x="107" y="52"/>
                    <a:pt x="108" y="65"/>
                  </a:cubicBezTo>
                  <a:cubicBezTo>
                    <a:pt x="84" y="65"/>
                    <a:pt x="84" y="65"/>
                    <a:pt x="84" y="65"/>
                  </a:cubicBezTo>
                  <a:moveTo>
                    <a:pt x="81" y="0"/>
                  </a:moveTo>
                  <a:cubicBezTo>
                    <a:pt x="0" y="62"/>
                    <a:pt x="0" y="62"/>
                    <a:pt x="0" y="62"/>
                  </a:cubicBezTo>
                  <a:cubicBezTo>
                    <a:pt x="0" y="131"/>
                    <a:pt x="0" y="131"/>
                    <a:pt x="0" y="131"/>
                  </a:cubicBezTo>
                  <a:cubicBezTo>
                    <a:pt x="0" y="178"/>
                    <a:pt x="0" y="178"/>
                    <a:pt x="0" y="178"/>
                  </a:cubicBezTo>
                  <a:cubicBezTo>
                    <a:pt x="55" y="178"/>
                    <a:pt x="55" y="178"/>
                    <a:pt x="55" y="178"/>
                  </a:cubicBezTo>
                  <a:cubicBezTo>
                    <a:pt x="55" y="124"/>
                    <a:pt x="55" y="124"/>
                    <a:pt x="55" y="124"/>
                  </a:cubicBezTo>
                  <a:cubicBezTo>
                    <a:pt x="106" y="124"/>
                    <a:pt x="106" y="124"/>
                    <a:pt x="106" y="124"/>
                  </a:cubicBezTo>
                  <a:cubicBezTo>
                    <a:pt x="106" y="178"/>
                    <a:pt x="106" y="178"/>
                    <a:pt x="106" y="178"/>
                  </a:cubicBezTo>
                  <a:cubicBezTo>
                    <a:pt x="162" y="178"/>
                    <a:pt x="162" y="178"/>
                    <a:pt x="162" y="178"/>
                  </a:cubicBezTo>
                  <a:cubicBezTo>
                    <a:pt x="162" y="131"/>
                    <a:pt x="162" y="131"/>
                    <a:pt x="162" y="131"/>
                  </a:cubicBezTo>
                  <a:cubicBezTo>
                    <a:pt x="162" y="62"/>
                    <a:pt x="162" y="62"/>
                    <a:pt x="162" y="62"/>
                  </a:cubicBezTo>
                  <a:cubicBezTo>
                    <a:pt x="81" y="0"/>
                    <a:pt x="81" y="0"/>
                    <a:pt x="8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8" name="Freeform 14"/>
            <p:cNvSpPr/>
            <p:nvPr/>
          </p:nvSpPr>
          <p:spPr bwMode="auto">
            <a:xfrm>
              <a:off x="4419601" y="4006850"/>
              <a:ext cx="749300" cy="360363"/>
            </a:xfrm>
            <a:custGeom>
              <a:avLst/>
              <a:gdLst>
                <a:gd name="T0" fmla="*/ 100 w 199"/>
                <a:gd name="T1" fmla="*/ 0 h 96"/>
                <a:gd name="T2" fmla="*/ 96 w 199"/>
                <a:gd name="T3" fmla="*/ 2 h 96"/>
                <a:gd name="T4" fmla="*/ 2 w 199"/>
                <a:gd name="T5" fmla="*/ 73 h 96"/>
                <a:gd name="T6" fmla="*/ 0 w 199"/>
                <a:gd name="T7" fmla="*/ 78 h 96"/>
                <a:gd name="T8" fmla="*/ 0 w 199"/>
                <a:gd name="T9" fmla="*/ 89 h 96"/>
                <a:gd name="T10" fmla="*/ 6 w 199"/>
                <a:gd name="T11" fmla="*/ 96 h 96"/>
                <a:gd name="T12" fmla="*/ 6 w 199"/>
                <a:gd name="T13" fmla="*/ 96 h 96"/>
                <a:gd name="T14" fmla="*/ 12 w 199"/>
                <a:gd name="T15" fmla="*/ 89 h 96"/>
                <a:gd name="T16" fmla="*/ 12 w 199"/>
                <a:gd name="T17" fmla="*/ 81 h 96"/>
                <a:gd name="T18" fmla="*/ 100 w 199"/>
                <a:gd name="T19" fmla="*/ 14 h 96"/>
                <a:gd name="T20" fmla="*/ 187 w 199"/>
                <a:gd name="T21" fmla="*/ 81 h 96"/>
                <a:gd name="T22" fmla="*/ 187 w 199"/>
                <a:gd name="T23" fmla="*/ 89 h 96"/>
                <a:gd name="T24" fmla="*/ 193 w 199"/>
                <a:gd name="T25" fmla="*/ 96 h 96"/>
                <a:gd name="T26" fmla="*/ 193 w 199"/>
                <a:gd name="T27" fmla="*/ 96 h 96"/>
                <a:gd name="T28" fmla="*/ 199 w 199"/>
                <a:gd name="T29" fmla="*/ 89 h 96"/>
                <a:gd name="T30" fmla="*/ 199 w 199"/>
                <a:gd name="T31" fmla="*/ 78 h 96"/>
                <a:gd name="T32" fmla="*/ 197 w 199"/>
                <a:gd name="T33" fmla="*/ 73 h 96"/>
                <a:gd name="T34" fmla="*/ 161 w 199"/>
                <a:gd name="T35" fmla="*/ 46 h 96"/>
                <a:gd name="T36" fmla="*/ 161 w 199"/>
                <a:gd name="T37" fmla="*/ 16 h 96"/>
                <a:gd name="T38" fmla="*/ 161 w 199"/>
                <a:gd name="T39" fmla="*/ 16 h 96"/>
                <a:gd name="T40" fmla="*/ 168 w 199"/>
                <a:gd name="T41" fmla="*/ 10 h 96"/>
                <a:gd name="T42" fmla="*/ 168 w 199"/>
                <a:gd name="T43" fmla="*/ 10 h 96"/>
                <a:gd name="T44" fmla="*/ 161 w 199"/>
                <a:gd name="T45" fmla="*/ 4 h 96"/>
                <a:gd name="T46" fmla="*/ 161 w 199"/>
                <a:gd name="T47" fmla="*/ 4 h 96"/>
                <a:gd name="T48" fmla="*/ 148 w 199"/>
                <a:gd name="T49" fmla="*/ 4 h 96"/>
                <a:gd name="T50" fmla="*/ 147 w 199"/>
                <a:gd name="T51" fmla="*/ 4 h 96"/>
                <a:gd name="T52" fmla="*/ 141 w 199"/>
                <a:gd name="T53" fmla="*/ 10 h 96"/>
                <a:gd name="T54" fmla="*/ 141 w 199"/>
                <a:gd name="T55" fmla="*/ 10 h 96"/>
                <a:gd name="T56" fmla="*/ 147 w 199"/>
                <a:gd name="T57" fmla="*/ 16 h 96"/>
                <a:gd name="T58" fmla="*/ 148 w 199"/>
                <a:gd name="T59" fmla="*/ 16 h 96"/>
                <a:gd name="T60" fmla="*/ 148 w 199"/>
                <a:gd name="T61" fmla="*/ 36 h 96"/>
                <a:gd name="T62" fmla="*/ 103 w 199"/>
                <a:gd name="T63" fmla="*/ 2 h 96"/>
                <a:gd name="T64" fmla="*/ 100 w 199"/>
                <a:gd name="T6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96">
                  <a:moveTo>
                    <a:pt x="100" y="0"/>
                  </a:moveTo>
                  <a:cubicBezTo>
                    <a:pt x="98" y="0"/>
                    <a:pt x="97" y="1"/>
                    <a:pt x="96" y="2"/>
                  </a:cubicBezTo>
                  <a:cubicBezTo>
                    <a:pt x="2" y="73"/>
                    <a:pt x="2" y="73"/>
                    <a:pt x="2" y="73"/>
                  </a:cubicBezTo>
                  <a:cubicBezTo>
                    <a:pt x="1" y="75"/>
                    <a:pt x="0" y="76"/>
                    <a:pt x="0" y="78"/>
                  </a:cubicBezTo>
                  <a:cubicBezTo>
                    <a:pt x="0" y="89"/>
                    <a:pt x="0" y="89"/>
                    <a:pt x="0" y="89"/>
                  </a:cubicBezTo>
                  <a:cubicBezTo>
                    <a:pt x="0" y="93"/>
                    <a:pt x="3" y="96"/>
                    <a:pt x="6" y="96"/>
                  </a:cubicBezTo>
                  <a:cubicBezTo>
                    <a:pt x="6" y="96"/>
                    <a:pt x="6" y="96"/>
                    <a:pt x="6" y="96"/>
                  </a:cubicBezTo>
                  <a:cubicBezTo>
                    <a:pt x="10" y="96"/>
                    <a:pt x="12" y="93"/>
                    <a:pt x="12" y="89"/>
                  </a:cubicBezTo>
                  <a:cubicBezTo>
                    <a:pt x="12" y="81"/>
                    <a:pt x="12" y="81"/>
                    <a:pt x="12" y="81"/>
                  </a:cubicBezTo>
                  <a:cubicBezTo>
                    <a:pt x="100" y="14"/>
                    <a:pt x="100" y="14"/>
                    <a:pt x="100" y="14"/>
                  </a:cubicBezTo>
                  <a:cubicBezTo>
                    <a:pt x="187" y="81"/>
                    <a:pt x="187" y="81"/>
                    <a:pt x="187" y="81"/>
                  </a:cubicBezTo>
                  <a:cubicBezTo>
                    <a:pt x="187" y="89"/>
                    <a:pt x="187" y="89"/>
                    <a:pt x="187" y="89"/>
                  </a:cubicBezTo>
                  <a:cubicBezTo>
                    <a:pt x="187" y="93"/>
                    <a:pt x="189" y="96"/>
                    <a:pt x="193" y="96"/>
                  </a:cubicBezTo>
                  <a:cubicBezTo>
                    <a:pt x="193" y="96"/>
                    <a:pt x="193" y="96"/>
                    <a:pt x="193" y="96"/>
                  </a:cubicBezTo>
                  <a:cubicBezTo>
                    <a:pt x="196" y="96"/>
                    <a:pt x="199" y="93"/>
                    <a:pt x="199" y="89"/>
                  </a:cubicBezTo>
                  <a:cubicBezTo>
                    <a:pt x="199" y="78"/>
                    <a:pt x="199" y="78"/>
                    <a:pt x="199" y="78"/>
                  </a:cubicBezTo>
                  <a:cubicBezTo>
                    <a:pt x="199" y="76"/>
                    <a:pt x="198" y="75"/>
                    <a:pt x="197" y="73"/>
                  </a:cubicBezTo>
                  <a:cubicBezTo>
                    <a:pt x="161" y="46"/>
                    <a:pt x="161" y="46"/>
                    <a:pt x="161" y="46"/>
                  </a:cubicBezTo>
                  <a:cubicBezTo>
                    <a:pt x="161" y="16"/>
                    <a:pt x="161" y="16"/>
                    <a:pt x="161" y="16"/>
                  </a:cubicBezTo>
                  <a:cubicBezTo>
                    <a:pt x="161" y="16"/>
                    <a:pt x="161" y="16"/>
                    <a:pt x="161" y="16"/>
                  </a:cubicBezTo>
                  <a:cubicBezTo>
                    <a:pt x="165" y="16"/>
                    <a:pt x="168" y="13"/>
                    <a:pt x="168" y="10"/>
                  </a:cubicBezTo>
                  <a:cubicBezTo>
                    <a:pt x="168" y="10"/>
                    <a:pt x="168" y="10"/>
                    <a:pt x="168" y="10"/>
                  </a:cubicBezTo>
                  <a:cubicBezTo>
                    <a:pt x="168" y="6"/>
                    <a:pt x="165" y="4"/>
                    <a:pt x="161" y="4"/>
                  </a:cubicBezTo>
                  <a:cubicBezTo>
                    <a:pt x="161" y="4"/>
                    <a:pt x="161" y="4"/>
                    <a:pt x="161" y="4"/>
                  </a:cubicBezTo>
                  <a:cubicBezTo>
                    <a:pt x="148" y="4"/>
                    <a:pt x="148" y="4"/>
                    <a:pt x="148" y="4"/>
                  </a:cubicBezTo>
                  <a:cubicBezTo>
                    <a:pt x="147" y="4"/>
                    <a:pt x="147" y="4"/>
                    <a:pt x="147" y="4"/>
                  </a:cubicBezTo>
                  <a:cubicBezTo>
                    <a:pt x="144" y="4"/>
                    <a:pt x="141" y="6"/>
                    <a:pt x="141" y="10"/>
                  </a:cubicBezTo>
                  <a:cubicBezTo>
                    <a:pt x="141" y="10"/>
                    <a:pt x="141" y="10"/>
                    <a:pt x="141" y="10"/>
                  </a:cubicBezTo>
                  <a:cubicBezTo>
                    <a:pt x="141" y="13"/>
                    <a:pt x="144" y="16"/>
                    <a:pt x="147" y="16"/>
                  </a:cubicBezTo>
                  <a:cubicBezTo>
                    <a:pt x="148" y="16"/>
                    <a:pt x="148" y="16"/>
                    <a:pt x="148" y="16"/>
                  </a:cubicBezTo>
                  <a:cubicBezTo>
                    <a:pt x="148" y="36"/>
                    <a:pt x="148" y="36"/>
                    <a:pt x="148" y="36"/>
                  </a:cubicBezTo>
                  <a:cubicBezTo>
                    <a:pt x="103" y="2"/>
                    <a:pt x="103" y="2"/>
                    <a:pt x="103" y="2"/>
                  </a:cubicBezTo>
                  <a:cubicBezTo>
                    <a:pt x="102" y="1"/>
                    <a:pt x="101" y="0"/>
                    <a:pt x="10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nvGrpSpPr>
          <p:cNvPr id="19" name="组合 18"/>
          <p:cNvGrpSpPr/>
          <p:nvPr/>
        </p:nvGrpSpPr>
        <p:grpSpPr>
          <a:xfrm>
            <a:off x="6769986" y="2427944"/>
            <a:ext cx="618335" cy="566906"/>
            <a:chOff x="6977066" y="4006851"/>
            <a:chExt cx="820738" cy="752475"/>
          </a:xfrm>
          <a:solidFill>
            <a:srgbClr val="FEF9F3"/>
          </a:solidFill>
        </p:grpSpPr>
        <p:sp>
          <p:nvSpPr>
            <p:cNvPr id="20" name="Freeform 15"/>
            <p:cNvSpPr/>
            <p:nvPr/>
          </p:nvSpPr>
          <p:spPr bwMode="auto">
            <a:xfrm>
              <a:off x="7305676" y="4306887"/>
              <a:ext cx="160338" cy="150813"/>
            </a:xfrm>
            <a:custGeom>
              <a:avLst/>
              <a:gdLst>
                <a:gd name="T0" fmla="*/ 22 w 43"/>
                <a:gd name="T1" fmla="*/ 0 h 40"/>
                <a:gd name="T2" fmla="*/ 8 w 43"/>
                <a:gd name="T3" fmla="*/ 6 h 40"/>
                <a:gd name="T4" fmla="*/ 8 w 43"/>
                <a:gd name="T5" fmla="*/ 34 h 40"/>
                <a:gd name="T6" fmla="*/ 22 w 43"/>
                <a:gd name="T7" fmla="*/ 40 h 40"/>
                <a:gd name="T8" fmla="*/ 36 w 43"/>
                <a:gd name="T9" fmla="*/ 34 h 40"/>
                <a:gd name="T10" fmla="*/ 42 w 43"/>
                <a:gd name="T11" fmla="*/ 17 h 40"/>
                <a:gd name="T12" fmla="*/ 38 w 43"/>
                <a:gd name="T13" fmla="*/ 18 h 40"/>
                <a:gd name="T14" fmla="*/ 18 w 43"/>
                <a:gd name="T15" fmla="*/ 24 h 40"/>
                <a:gd name="T16" fmla="*/ 24 w 43"/>
                <a:gd name="T17" fmla="*/ 4 h 40"/>
                <a:gd name="T18" fmla="*/ 25 w 43"/>
                <a:gd name="T19" fmla="*/ 0 h 40"/>
                <a:gd name="T20" fmla="*/ 22 w 43"/>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40">
                  <a:moveTo>
                    <a:pt x="22" y="0"/>
                  </a:moveTo>
                  <a:cubicBezTo>
                    <a:pt x="17" y="0"/>
                    <a:pt x="12" y="2"/>
                    <a:pt x="8" y="6"/>
                  </a:cubicBezTo>
                  <a:cubicBezTo>
                    <a:pt x="0" y="14"/>
                    <a:pt x="0" y="26"/>
                    <a:pt x="8" y="34"/>
                  </a:cubicBezTo>
                  <a:cubicBezTo>
                    <a:pt x="12" y="38"/>
                    <a:pt x="17" y="40"/>
                    <a:pt x="22" y="40"/>
                  </a:cubicBezTo>
                  <a:cubicBezTo>
                    <a:pt x="27" y="40"/>
                    <a:pt x="32" y="38"/>
                    <a:pt x="36" y="34"/>
                  </a:cubicBezTo>
                  <a:cubicBezTo>
                    <a:pt x="41" y="30"/>
                    <a:pt x="43" y="23"/>
                    <a:pt x="42" y="17"/>
                  </a:cubicBezTo>
                  <a:cubicBezTo>
                    <a:pt x="38" y="18"/>
                    <a:pt x="38" y="18"/>
                    <a:pt x="38" y="18"/>
                  </a:cubicBezTo>
                  <a:cubicBezTo>
                    <a:pt x="18" y="24"/>
                    <a:pt x="18" y="24"/>
                    <a:pt x="18" y="24"/>
                  </a:cubicBezTo>
                  <a:cubicBezTo>
                    <a:pt x="24" y="4"/>
                    <a:pt x="24" y="4"/>
                    <a:pt x="24" y="4"/>
                  </a:cubicBezTo>
                  <a:cubicBezTo>
                    <a:pt x="25" y="0"/>
                    <a:pt x="25" y="0"/>
                    <a:pt x="25" y="0"/>
                  </a:cubicBezTo>
                  <a:cubicBezTo>
                    <a:pt x="24" y="0"/>
                    <a:pt x="23"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1" name="Freeform 16"/>
            <p:cNvSpPr/>
            <p:nvPr/>
          </p:nvSpPr>
          <p:spPr bwMode="auto">
            <a:xfrm>
              <a:off x="7138989" y="4156074"/>
              <a:ext cx="496888" cy="452439"/>
            </a:xfrm>
            <a:custGeom>
              <a:avLst/>
              <a:gdLst>
                <a:gd name="T0" fmla="*/ 66 w 132"/>
                <a:gd name="T1" fmla="*/ 0 h 120"/>
                <a:gd name="T2" fmla="*/ 24 w 132"/>
                <a:gd name="T3" fmla="*/ 18 h 120"/>
                <a:gd name="T4" fmla="*/ 24 w 132"/>
                <a:gd name="T5" fmla="*/ 102 h 120"/>
                <a:gd name="T6" fmla="*/ 66 w 132"/>
                <a:gd name="T7" fmla="*/ 120 h 120"/>
                <a:gd name="T8" fmla="*/ 109 w 132"/>
                <a:gd name="T9" fmla="*/ 102 h 120"/>
                <a:gd name="T10" fmla="*/ 112 w 132"/>
                <a:gd name="T11" fmla="*/ 22 h 120"/>
                <a:gd name="T12" fmla="*/ 107 w 132"/>
                <a:gd name="T13" fmla="*/ 27 h 120"/>
                <a:gd name="T14" fmla="*/ 98 w 132"/>
                <a:gd name="T15" fmla="*/ 36 h 120"/>
                <a:gd name="T16" fmla="*/ 94 w 132"/>
                <a:gd name="T17" fmla="*/ 88 h 120"/>
                <a:gd name="T18" fmla="*/ 66 w 132"/>
                <a:gd name="T19" fmla="*/ 100 h 120"/>
                <a:gd name="T20" fmla="*/ 38 w 132"/>
                <a:gd name="T21" fmla="*/ 88 h 120"/>
                <a:gd name="T22" fmla="*/ 38 w 132"/>
                <a:gd name="T23" fmla="*/ 32 h 120"/>
                <a:gd name="T24" fmla="*/ 66 w 132"/>
                <a:gd name="T25" fmla="*/ 20 h 120"/>
                <a:gd name="T26" fmla="*/ 90 w 132"/>
                <a:gd name="T27" fmla="*/ 28 h 120"/>
                <a:gd name="T28" fmla="*/ 99 w 132"/>
                <a:gd name="T29" fmla="*/ 20 h 120"/>
                <a:gd name="T30" fmla="*/ 105 w 132"/>
                <a:gd name="T31" fmla="*/ 14 h 120"/>
                <a:gd name="T32" fmla="*/ 66 w 132"/>
                <a:gd name="T3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20">
                  <a:moveTo>
                    <a:pt x="66" y="0"/>
                  </a:moveTo>
                  <a:cubicBezTo>
                    <a:pt x="51" y="0"/>
                    <a:pt x="36" y="6"/>
                    <a:pt x="24" y="18"/>
                  </a:cubicBezTo>
                  <a:cubicBezTo>
                    <a:pt x="0" y="41"/>
                    <a:pt x="0" y="79"/>
                    <a:pt x="24" y="102"/>
                  </a:cubicBezTo>
                  <a:cubicBezTo>
                    <a:pt x="36" y="114"/>
                    <a:pt x="51" y="120"/>
                    <a:pt x="66" y="120"/>
                  </a:cubicBezTo>
                  <a:cubicBezTo>
                    <a:pt x="82" y="120"/>
                    <a:pt x="97" y="114"/>
                    <a:pt x="109" y="102"/>
                  </a:cubicBezTo>
                  <a:cubicBezTo>
                    <a:pt x="131" y="80"/>
                    <a:pt x="132" y="45"/>
                    <a:pt x="112" y="22"/>
                  </a:cubicBezTo>
                  <a:cubicBezTo>
                    <a:pt x="107" y="27"/>
                    <a:pt x="107" y="27"/>
                    <a:pt x="107" y="27"/>
                  </a:cubicBezTo>
                  <a:cubicBezTo>
                    <a:pt x="98" y="36"/>
                    <a:pt x="98" y="36"/>
                    <a:pt x="98" y="36"/>
                  </a:cubicBezTo>
                  <a:cubicBezTo>
                    <a:pt x="110" y="51"/>
                    <a:pt x="109" y="74"/>
                    <a:pt x="94" y="88"/>
                  </a:cubicBezTo>
                  <a:cubicBezTo>
                    <a:pt x="87" y="96"/>
                    <a:pt x="76" y="100"/>
                    <a:pt x="66" y="100"/>
                  </a:cubicBezTo>
                  <a:cubicBezTo>
                    <a:pt x="56" y="100"/>
                    <a:pt x="46" y="96"/>
                    <a:pt x="38" y="88"/>
                  </a:cubicBezTo>
                  <a:cubicBezTo>
                    <a:pt x="22" y="73"/>
                    <a:pt x="22" y="47"/>
                    <a:pt x="38" y="32"/>
                  </a:cubicBezTo>
                  <a:cubicBezTo>
                    <a:pt x="46" y="24"/>
                    <a:pt x="56" y="20"/>
                    <a:pt x="66" y="20"/>
                  </a:cubicBezTo>
                  <a:cubicBezTo>
                    <a:pt x="75" y="20"/>
                    <a:pt x="83" y="23"/>
                    <a:pt x="90" y="28"/>
                  </a:cubicBezTo>
                  <a:cubicBezTo>
                    <a:pt x="99" y="20"/>
                    <a:pt x="99" y="20"/>
                    <a:pt x="99" y="20"/>
                  </a:cubicBezTo>
                  <a:cubicBezTo>
                    <a:pt x="105" y="14"/>
                    <a:pt x="105" y="14"/>
                    <a:pt x="105" y="14"/>
                  </a:cubicBezTo>
                  <a:cubicBezTo>
                    <a:pt x="94" y="5"/>
                    <a:pt x="80"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2" name="Freeform 17"/>
            <p:cNvSpPr/>
            <p:nvPr/>
          </p:nvSpPr>
          <p:spPr bwMode="auto">
            <a:xfrm>
              <a:off x="6977066" y="4006851"/>
              <a:ext cx="820738" cy="752475"/>
            </a:xfrm>
            <a:custGeom>
              <a:avLst/>
              <a:gdLst>
                <a:gd name="T0" fmla="*/ 109 w 218"/>
                <a:gd name="T1" fmla="*/ 0 h 200"/>
                <a:gd name="T2" fmla="*/ 39 w 218"/>
                <a:gd name="T3" fmla="*/ 29 h 200"/>
                <a:gd name="T4" fmla="*/ 39 w 218"/>
                <a:gd name="T5" fmla="*/ 171 h 200"/>
                <a:gd name="T6" fmla="*/ 109 w 218"/>
                <a:gd name="T7" fmla="*/ 200 h 200"/>
                <a:gd name="T8" fmla="*/ 180 w 218"/>
                <a:gd name="T9" fmla="*/ 171 h 200"/>
                <a:gd name="T10" fmla="*/ 193 w 218"/>
                <a:gd name="T11" fmla="*/ 45 h 200"/>
                <a:gd name="T12" fmla="*/ 192 w 218"/>
                <a:gd name="T13" fmla="*/ 46 h 200"/>
                <a:gd name="T14" fmla="*/ 181 w 218"/>
                <a:gd name="T15" fmla="*/ 46 h 200"/>
                <a:gd name="T16" fmla="*/ 169 w 218"/>
                <a:gd name="T17" fmla="*/ 47 h 200"/>
                <a:gd name="T18" fmla="*/ 169 w 218"/>
                <a:gd name="T19" fmla="*/ 47 h 200"/>
                <a:gd name="T20" fmla="*/ 166 w 218"/>
                <a:gd name="T21" fmla="*/ 157 h 200"/>
                <a:gd name="T22" fmla="*/ 109 w 218"/>
                <a:gd name="T23" fmla="*/ 180 h 200"/>
                <a:gd name="T24" fmla="*/ 53 w 218"/>
                <a:gd name="T25" fmla="*/ 157 h 200"/>
                <a:gd name="T26" fmla="*/ 53 w 218"/>
                <a:gd name="T27" fmla="*/ 44 h 200"/>
                <a:gd name="T28" fmla="*/ 109 w 218"/>
                <a:gd name="T29" fmla="*/ 20 h 200"/>
                <a:gd name="T30" fmla="*/ 162 w 218"/>
                <a:gd name="T31" fmla="*/ 40 h 200"/>
                <a:gd name="T32" fmla="*/ 162 w 218"/>
                <a:gd name="T33" fmla="*/ 40 h 200"/>
                <a:gd name="T34" fmla="*/ 163 w 218"/>
                <a:gd name="T35" fmla="*/ 28 h 200"/>
                <a:gd name="T36" fmla="*/ 164 w 218"/>
                <a:gd name="T37" fmla="*/ 17 h 200"/>
                <a:gd name="T38" fmla="*/ 164 w 218"/>
                <a:gd name="T39" fmla="*/ 17 h 200"/>
                <a:gd name="T40" fmla="*/ 109 w 218"/>
                <a:gd name="T4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00">
                  <a:moveTo>
                    <a:pt x="109" y="0"/>
                  </a:moveTo>
                  <a:cubicBezTo>
                    <a:pt x="84" y="0"/>
                    <a:pt x="58" y="10"/>
                    <a:pt x="39" y="29"/>
                  </a:cubicBezTo>
                  <a:cubicBezTo>
                    <a:pt x="0" y="68"/>
                    <a:pt x="0" y="132"/>
                    <a:pt x="39" y="171"/>
                  </a:cubicBezTo>
                  <a:cubicBezTo>
                    <a:pt x="58" y="190"/>
                    <a:pt x="84" y="200"/>
                    <a:pt x="109" y="200"/>
                  </a:cubicBezTo>
                  <a:cubicBezTo>
                    <a:pt x="135" y="200"/>
                    <a:pt x="160" y="190"/>
                    <a:pt x="180" y="171"/>
                  </a:cubicBezTo>
                  <a:cubicBezTo>
                    <a:pt x="214" y="137"/>
                    <a:pt x="218" y="84"/>
                    <a:pt x="193" y="45"/>
                  </a:cubicBezTo>
                  <a:cubicBezTo>
                    <a:pt x="192" y="46"/>
                    <a:pt x="192" y="46"/>
                    <a:pt x="192" y="46"/>
                  </a:cubicBezTo>
                  <a:cubicBezTo>
                    <a:pt x="181" y="46"/>
                    <a:pt x="181" y="46"/>
                    <a:pt x="181" y="46"/>
                  </a:cubicBezTo>
                  <a:cubicBezTo>
                    <a:pt x="169" y="47"/>
                    <a:pt x="169" y="47"/>
                    <a:pt x="169" y="47"/>
                  </a:cubicBezTo>
                  <a:cubicBezTo>
                    <a:pt x="169" y="47"/>
                    <a:pt x="169" y="47"/>
                    <a:pt x="169" y="47"/>
                  </a:cubicBezTo>
                  <a:cubicBezTo>
                    <a:pt x="197" y="79"/>
                    <a:pt x="196" y="127"/>
                    <a:pt x="166" y="157"/>
                  </a:cubicBezTo>
                  <a:cubicBezTo>
                    <a:pt x="150" y="172"/>
                    <a:pt x="130" y="180"/>
                    <a:pt x="109" y="180"/>
                  </a:cubicBezTo>
                  <a:cubicBezTo>
                    <a:pt x="89" y="180"/>
                    <a:pt x="68" y="172"/>
                    <a:pt x="53" y="157"/>
                  </a:cubicBezTo>
                  <a:cubicBezTo>
                    <a:pt x="22" y="125"/>
                    <a:pt x="22" y="75"/>
                    <a:pt x="53" y="44"/>
                  </a:cubicBezTo>
                  <a:cubicBezTo>
                    <a:pt x="68" y="28"/>
                    <a:pt x="89" y="20"/>
                    <a:pt x="109" y="20"/>
                  </a:cubicBezTo>
                  <a:cubicBezTo>
                    <a:pt x="128" y="20"/>
                    <a:pt x="147" y="27"/>
                    <a:pt x="162" y="40"/>
                  </a:cubicBezTo>
                  <a:cubicBezTo>
                    <a:pt x="162" y="40"/>
                    <a:pt x="162" y="40"/>
                    <a:pt x="162" y="40"/>
                  </a:cubicBezTo>
                  <a:cubicBezTo>
                    <a:pt x="163" y="28"/>
                    <a:pt x="163" y="28"/>
                    <a:pt x="163" y="28"/>
                  </a:cubicBezTo>
                  <a:cubicBezTo>
                    <a:pt x="164" y="17"/>
                    <a:pt x="164" y="17"/>
                    <a:pt x="164" y="17"/>
                  </a:cubicBezTo>
                  <a:cubicBezTo>
                    <a:pt x="164" y="17"/>
                    <a:pt x="164" y="17"/>
                    <a:pt x="164" y="17"/>
                  </a:cubicBezTo>
                  <a:cubicBezTo>
                    <a:pt x="148" y="6"/>
                    <a:pt x="128" y="0"/>
                    <a:pt x="1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3" name="Freeform 18"/>
            <p:cNvSpPr/>
            <p:nvPr/>
          </p:nvSpPr>
          <p:spPr bwMode="auto">
            <a:xfrm>
              <a:off x="7388235" y="4010030"/>
              <a:ext cx="376239" cy="373063"/>
            </a:xfrm>
            <a:custGeom>
              <a:avLst/>
              <a:gdLst>
                <a:gd name="T0" fmla="*/ 177 w 237"/>
                <a:gd name="T1" fmla="*/ 0 h 235"/>
                <a:gd name="T2" fmla="*/ 135 w 237"/>
                <a:gd name="T3" fmla="*/ 40 h 235"/>
                <a:gd name="T4" fmla="*/ 132 w 237"/>
                <a:gd name="T5" fmla="*/ 95 h 235"/>
                <a:gd name="T6" fmla="*/ 23 w 237"/>
                <a:gd name="T7" fmla="*/ 201 h 235"/>
                <a:gd name="T8" fmla="*/ 26 w 237"/>
                <a:gd name="T9" fmla="*/ 152 h 235"/>
                <a:gd name="T10" fmla="*/ 4 w 237"/>
                <a:gd name="T11" fmla="*/ 223 h 235"/>
                <a:gd name="T12" fmla="*/ 0 w 237"/>
                <a:gd name="T13" fmla="*/ 235 h 235"/>
                <a:gd name="T14" fmla="*/ 7 w 237"/>
                <a:gd name="T15" fmla="*/ 232 h 235"/>
                <a:gd name="T16" fmla="*/ 12 w 237"/>
                <a:gd name="T17" fmla="*/ 232 h 235"/>
                <a:gd name="T18" fmla="*/ 83 w 237"/>
                <a:gd name="T19" fmla="*/ 211 h 235"/>
                <a:gd name="T20" fmla="*/ 33 w 237"/>
                <a:gd name="T21" fmla="*/ 211 h 235"/>
                <a:gd name="T22" fmla="*/ 140 w 237"/>
                <a:gd name="T23" fmla="*/ 104 h 235"/>
                <a:gd name="T24" fmla="*/ 194 w 237"/>
                <a:gd name="T25" fmla="*/ 100 h 235"/>
                <a:gd name="T26" fmla="*/ 237 w 237"/>
                <a:gd name="T27" fmla="*/ 57 h 235"/>
                <a:gd name="T28" fmla="*/ 182 w 237"/>
                <a:gd name="T29" fmla="*/ 62 h 235"/>
                <a:gd name="T30" fmla="*/ 173 w 237"/>
                <a:gd name="T31" fmla="*/ 62 h 235"/>
                <a:gd name="T32" fmla="*/ 173 w 237"/>
                <a:gd name="T33" fmla="*/ 55 h 235"/>
                <a:gd name="T34" fmla="*/ 177 w 237"/>
                <a:gd name="T3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235">
                  <a:moveTo>
                    <a:pt x="177" y="0"/>
                  </a:moveTo>
                  <a:lnTo>
                    <a:pt x="135" y="40"/>
                  </a:lnTo>
                  <a:lnTo>
                    <a:pt x="132" y="95"/>
                  </a:lnTo>
                  <a:lnTo>
                    <a:pt x="23" y="201"/>
                  </a:lnTo>
                  <a:lnTo>
                    <a:pt x="26" y="152"/>
                  </a:lnTo>
                  <a:lnTo>
                    <a:pt x="4" y="223"/>
                  </a:lnTo>
                  <a:lnTo>
                    <a:pt x="0" y="235"/>
                  </a:lnTo>
                  <a:lnTo>
                    <a:pt x="7" y="232"/>
                  </a:lnTo>
                  <a:lnTo>
                    <a:pt x="12" y="232"/>
                  </a:lnTo>
                  <a:lnTo>
                    <a:pt x="83" y="211"/>
                  </a:lnTo>
                  <a:lnTo>
                    <a:pt x="33" y="211"/>
                  </a:lnTo>
                  <a:lnTo>
                    <a:pt x="140" y="104"/>
                  </a:lnTo>
                  <a:lnTo>
                    <a:pt x="194" y="100"/>
                  </a:lnTo>
                  <a:lnTo>
                    <a:pt x="237" y="57"/>
                  </a:lnTo>
                  <a:lnTo>
                    <a:pt x="182" y="62"/>
                  </a:lnTo>
                  <a:lnTo>
                    <a:pt x="173" y="62"/>
                  </a:lnTo>
                  <a:lnTo>
                    <a:pt x="173" y="55"/>
                  </a:lnTo>
                  <a:lnTo>
                    <a:pt x="1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4" name="Freeform 19"/>
            <p:cNvSpPr/>
            <p:nvPr/>
          </p:nvSpPr>
          <p:spPr bwMode="auto">
            <a:xfrm>
              <a:off x="7388226" y="4010025"/>
              <a:ext cx="376239" cy="373063"/>
            </a:xfrm>
            <a:custGeom>
              <a:avLst/>
              <a:gdLst>
                <a:gd name="T0" fmla="*/ 177 w 237"/>
                <a:gd name="T1" fmla="*/ 0 h 235"/>
                <a:gd name="T2" fmla="*/ 135 w 237"/>
                <a:gd name="T3" fmla="*/ 40 h 235"/>
                <a:gd name="T4" fmla="*/ 132 w 237"/>
                <a:gd name="T5" fmla="*/ 95 h 235"/>
                <a:gd name="T6" fmla="*/ 23 w 237"/>
                <a:gd name="T7" fmla="*/ 201 h 235"/>
                <a:gd name="T8" fmla="*/ 26 w 237"/>
                <a:gd name="T9" fmla="*/ 152 h 235"/>
                <a:gd name="T10" fmla="*/ 4 w 237"/>
                <a:gd name="T11" fmla="*/ 223 h 235"/>
                <a:gd name="T12" fmla="*/ 0 w 237"/>
                <a:gd name="T13" fmla="*/ 235 h 235"/>
                <a:gd name="T14" fmla="*/ 7 w 237"/>
                <a:gd name="T15" fmla="*/ 232 h 235"/>
                <a:gd name="T16" fmla="*/ 12 w 237"/>
                <a:gd name="T17" fmla="*/ 232 h 235"/>
                <a:gd name="T18" fmla="*/ 83 w 237"/>
                <a:gd name="T19" fmla="*/ 211 h 235"/>
                <a:gd name="T20" fmla="*/ 33 w 237"/>
                <a:gd name="T21" fmla="*/ 211 h 235"/>
                <a:gd name="T22" fmla="*/ 140 w 237"/>
                <a:gd name="T23" fmla="*/ 104 h 235"/>
                <a:gd name="T24" fmla="*/ 194 w 237"/>
                <a:gd name="T25" fmla="*/ 100 h 235"/>
                <a:gd name="T26" fmla="*/ 237 w 237"/>
                <a:gd name="T27" fmla="*/ 57 h 235"/>
                <a:gd name="T28" fmla="*/ 182 w 237"/>
                <a:gd name="T29" fmla="*/ 62 h 235"/>
                <a:gd name="T30" fmla="*/ 173 w 237"/>
                <a:gd name="T31" fmla="*/ 62 h 235"/>
                <a:gd name="T32" fmla="*/ 173 w 237"/>
                <a:gd name="T33" fmla="*/ 55 h 235"/>
                <a:gd name="T34" fmla="*/ 177 w 237"/>
                <a:gd name="T3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235">
                  <a:moveTo>
                    <a:pt x="177" y="0"/>
                  </a:moveTo>
                  <a:lnTo>
                    <a:pt x="135" y="40"/>
                  </a:lnTo>
                  <a:lnTo>
                    <a:pt x="132" y="95"/>
                  </a:lnTo>
                  <a:lnTo>
                    <a:pt x="23" y="201"/>
                  </a:lnTo>
                  <a:lnTo>
                    <a:pt x="26" y="152"/>
                  </a:lnTo>
                  <a:lnTo>
                    <a:pt x="4" y="223"/>
                  </a:lnTo>
                  <a:lnTo>
                    <a:pt x="0" y="235"/>
                  </a:lnTo>
                  <a:lnTo>
                    <a:pt x="7" y="232"/>
                  </a:lnTo>
                  <a:lnTo>
                    <a:pt x="12" y="232"/>
                  </a:lnTo>
                  <a:lnTo>
                    <a:pt x="83" y="211"/>
                  </a:lnTo>
                  <a:lnTo>
                    <a:pt x="33" y="211"/>
                  </a:lnTo>
                  <a:lnTo>
                    <a:pt x="140" y="104"/>
                  </a:lnTo>
                  <a:lnTo>
                    <a:pt x="194" y="100"/>
                  </a:lnTo>
                  <a:lnTo>
                    <a:pt x="237" y="57"/>
                  </a:lnTo>
                  <a:lnTo>
                    <a:pt x="182" y="62"/>
                  </a:lnTo>
                  <a:lnTo>
                    <a:pt x="173" y="62"/>
                  </a:lnTo>
                  <a:lnTo>
                    <a:pt x="173" y="55"/>
                  </a:lnTo>
                  <a:lnTo>
                    <a:pt x="1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sp>
        <p:nvSpPr>
          <p:cNvPr id="25" name="TextBox 76"/>
          <p:cNvSpPr txBox="1"/>
          <p:nvPr/>
        </p:nvSpPr>
        <p:spPr>
          <a:xfrm>
            <a:off x="5532443" y="5062789"/>
            <a:ext cx="1485114" cy="461665"/>
          </a:xfrm>
          <a:prstGeom prst="rect">
            <a:avLst/>
          </a:prstGeom>
          <a:noFill/>
          <a:effectLst/>
        </p:spPr>
        <p:txBody>
          <a:bodyPr wrap="square" rtlCol="0">
            <a:spAutoFit/>
          </a:bodyPr>
          <a:lstStyle/>
          <a:p>
            <a:pPr algn="ctr"/>
            <a:r>
              <a:rPr lang="zh-CN" altLang="en-US" sz="2400" b="1" dirty="0">
                <a:solidFill>
                  <a:srgbClr val="595959"/>
                </a:solidFill>
                <a:latin typeface="微软雅黑" panose="020B0503020204020204" pitchFamily="34" charset="-122"/>
                <a:ea typeface="微软雅黑" panose="020B0503020204020204" pitchFamily="34" charset="-122"/>
              </a:rPr>
              <a:t>程序模块</a:t>
            </a:r>
          </a:p>
        </p:txBody>
      </p:sp>
      <p:sp>
        <p:nvSpPr>
          <p:cNvPr id="27" name="TextBox 76"/>
          <p:cNvSpPr txBox="1"/>
          <p:nvPr/>
        </p:nvSpPr>
        <p:spPr>
          <a:xfrm>
            <a:off x="2055538" y="2309534"/>
            <a:ext cx="1545450" cy="461665"/>
          </a:xfrm>
          <a:prstGeom prst="rect">
            <a:avLst/>
          </a:prstGeom>
          <a:noFill/>
          <a:effectLst/>
        </p:spPr>
        <p:txBody>
          <a:bodyPr wrap="square" rtlCol="0">
            <a:spAutoFit/>
          </a:bodyPr>
          <a:lstStyle/>
          <a:p>
            <a:pPr algn="ctr"/>
            <a:r>
              <a:rPr lang="zh-CN" altLang="en-US" sz="2400" b="1" dirty="0">
                <a:solidFill>
                  <a:srgbClr val="D5493A"/>
                </a:solidFill>
                <a:latin typeface="微软雅黑" panose="020B0503020204020204" pitchFamily="34" charset="-122"/>
                <a:ea typeface="微软雅黑" panose="020B0503020204020204" pitchFamily="34" charset="-122"/>
              </a:rPr>
              <a:t>工作分配</a:t>
            </a:r>
          </a:p>
        </p:txBody>
      </p:sp>
      <p:sp>
        <p:nvSpPr>
          <p:cNvPr id="28" name="文本框 27"/>
          <p:cNvSpPr txBox="1"/>
          <p:nvPr/>
        </p:nvSpPr>
        <p:spPr>
          <a:xfrm>
            <a:off x="1617129" y="2771199"/>
            <a:ext cx="2422268" cy="777457"/>
          </a:xfrm>
          <a:prstGeom prst="rect">
            <a:avLst/>
          </a:prstGeom>
          <a:noFill/>
          <a:effectLst/>
        </p:spPr>
        <p:txBody>
          <a:bodyPr wrap="square" rtlCol="0">
            <a:spAutoFit/>
          </a:bodyPr>
          <a:lstStyle/>
          <a:p>
            <a:pPr algn="ctr">
              <a:lnSpc>
                <a:spcPct val="13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小组各成员工作具体情况</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TextBox 76"/>
          <p:cNvSpPr txBox="1"/>
          <p:nvPr/>
        </p:nvSpPr>
        <p:spPr>
          <a:xfrm>
            <a:off x="8811845" y="2161205"/>
            <a:ext cx="1543928" cy="461665"/>
          </a:xfrm>
          <a:prstGeom prst="rect">
            <a:avLst/>
          </a:prstGeom>
          <a:noFill/>
          <a:effectLst/>
        </p:spPr>
        <p:txBody>
          <a:bodyPr wrap="square" rtlCol="0">
            <a:spAutoFit/>
          </a:bodyPr>
          <a:lstStyle/>
          <a:p>
            <a:pPr algn="ctr"/>
            <a:r>
              <a:rPr lang="zh-CN" altLang="en-US" sz="2400" b="1" dirty="0">
                <a:solidFill>
                  <a:srgbClr val="D5493A"/>
                </a:solidFill>
                <a:latin typeface="微软雅黑" panose="020B0503020204020204" pitchFamily="34" charset="-122"/>
                <a:ea typeface="微软雅黑" panose="020B0503020204020204" pitchFamily="34" charset="-122"/>
              </a:rPr>
              <a:t>设计思路</a:t>
            </a:r>
          </a:p>
        </p:txBody>
      </p:sp>
      <p:sp>
        <p:nvSpPr>
          <p:cNvPr id="30" name="文本框 29"/>
          <p:cNvSpPr txBox="1"/>
          <p:nvPr/>
        </p:nvSpPr>
        <p:spPr>
          <a:xfrm>
            <a:off x="8383743" y="2626786"/>
            <a:ext cx="2753561" cy="777457"/>
          </a:xfrm>
          <a:prstGeom prst="rect">
            <a:avLst/>
          </a:prstGeom>
          <a:noFill/>
          <a:effectLst/>
        </p:spPr>
        <p:txBody>
          <a:bodyPr wrap="square" rtlCol="0">
            <a:spAutoFit/>
          </a:bodyPr>
          <a:lstStyle/>
          <a:p>
            <a:pPr algn="ctr">
              <a:lnSpc>
                <a:spcPct val="13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程序总体规划、算法设计、程序功能设计</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F695BBB-D6C8-49D9-BF29-15DB3EA7F2E5}"/>
              </a:ext>
            </a:extLst>
          </p:cNvPr>
          <p:cNvSpPr txBox="1"/>
          <p:nvPr/>
        </p:nvSpPr>
        <p:spPr>
          <a:xfrm>
            <a:off x="4569336" y="5501566"/>
            <a:ext cx="3204890" cy="1137556"/>
          </a:xfrm>
          <a:prstGeom prst="rect">
            <a:avLst/>
          </a:prstGeom>
          <a:noFill/>
          <a:effectLst/>
        </p:spPr>
        <p:txBody>
          <a:bodyPr wrap="square" rtlCol="0">
            <a:spAutoFit/>
          </a:bodyPr>
          <a:lstStyle/>
          <a:p>
            <a:pPr algn="ctr">
              <a:lnSpc>
                <a:spcPct val="13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登录功能、增加功能、删除功能、查看功能，退出当前界面功能</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37408" y="371190"/>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工作分配</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76"/>
          <p:cNvSpPr txBox="1"/>
          <p:nvPr/>
        </p:nvSpPr>
        <p:spPr>
          <a:xfrm>
            <a:off x="1339306" y="1997849"/>
            <a:ext cx="1520121"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16" name="文本框 15"/>
          <p:cNvSpPr txBox="1"/>
          <p:nvPr/>
        </p:nvSpPr>
        <p:spPr>
          <a:xfrm>
            <a:off x="1339306" y="2429071"/>
            <a:ext cx="3796978"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请在此添加文字说明，</a:t>
            </a:r>
            <a:r>
              <a:rPr lang="en-US" altLang="zh-CN" sz="1200" dirty="0">
                <a:solidFill>
                  <a:schemeClr val="bg1"/>
                </a:solidFill>
                <a:latin typeface="微软雅黑" panose="020B0503020204020204" pitchFamily="34" charset="-122"/>
                <a:ea typeface="微软雅黑" panose="020B0503020204020204" pitchFamily="34" charset="-122"/>
              </a:rPr>
              <a:t>xxx</a:t>
            </a:r>
            <a:r>
              <a:rPr lang="zh-CN" altLang="en-US" sz="1200" dirty="0">
                <a:solidFill>
                  <a:schemeClr val="bg1"/>
                </a:solidFill>
                <a:latin typeface="微软雅黑" panose="020B0503020204020204" pitchFamily="34" charset="-122"/>
                <a:ea typeface="微软雅黑" panose="020B0503020204020204" pitchFamily="34" charset="-122"/>
              </a:rPr>
              <a:t>模板。请在此添加文字说明，</a:t>
            </a:r>
            <a:r>
              <a:rPr lang="en-US" altLang="zh-CN" sz="1200" dirty="0">
                <a:solidFill>
                  <a:schemeClr val="bg1"/>
                </a:solidFill>
                <a:latin typeface="微软雅黑" panose="020B0503020204020204" pitchFamily="34" charset="-122"/>
                <a:ea typeface="微软雅黑" panose="020B0503020204020204" pitchFamily="34" charset="-122"/>
              </a:rPr>
              <a:t>xxx</a:t>
            </a:r>
            <a:r>
              <a:rPr lang="zh-CN" altLang="en-US" sz="1200" dirty="0">
                <a:solidFill>
                  <a:schemeClr val="bg1"/>
                </a:solidFill>
                <a:latin typeface="微软雅黑" panose="020B0503020204020204" pitchFamily="34" charset="-122"/>
                <a:ea typeface="微软雅黑" panose="020B0503020204020204" pitchFamily="34" charset="-122"/>
              </a:rPr>
              <a:t>模板。请在此添加文字说明，</a:t>
            </a:r>
            <a:r>
              <a:rPr lang="en-US" altLang="zh-CN" sz="1200" dirty="0">
                <a:solidFill>
                  <a:schemeClr val="bg1"/>
                </a:solidFill>
                <a:latin typeface="微软雅黑" panose="020B0503020204020204" pitchFamily="34" charset="-122"/>
                <a:ea typeface="微软雅黑" panose="020B0503020204020204" pitchFamily="34" charset="-122"/>
              </a:rPr>
              <a:t>xxx</a:t>
            </a:r>
            <a:r>
              <a:rPr lang="zh-CN" altLang="en-US" sz="1200" dirty="0">
                <a:solidFill>
                  <a:schemeClr val="bg1"/>
                </a:solidFill>
                <a:latin typeface="微软雅黑" panose="020B0503020204020204" pitchFamily="34" charset="-122"/>
                <a:ea typeface="微软雅黑" panose="020B0503020204020204" pitchFamily="34" charset="-122"/>
              </a:rPr>
              <a:t>模板。请在此添加文字说明，</a:t>
            </a:r>
            <a:r>
              <a:rPr lang="en-US" altLang="zh-CN" sz="1200" dirty="0">
                <a:solidFill>
                  <a:schemeClr val="bg1"/>
                </a:solidFill>
                <a:latin typeface="微软雅黑" panose="020B0503020204020204" pitchFamily="34" charset="-122"/>
                <a:ea typeface="微软雅黑" panose="020B0503020204020204" pitchFamily="34" charset="-122"/>
              </a:rPr>
              <a:t>xxx</a:t>
            </a:r>
            <a:r>
              <a:rPr lang="zh-CN" altLang="en-US" sz="1200" dirty="0">
                <a:solidFill>
                  <a:schemeClr val="bg1"/>
                </a:solidFill>
                <a:latin typeface="微软雅黑" panose="020B0503020204020204" pitchFamily="34" charset="-122"/>
                <a:ea typeface="微软雅黑" panose="020B0503020204020204" pitchFamily="34" charset="-122"/>
              </a:rPr>
              <a:t>模板。</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1" name="Freeform 7"/>
          <p:cNvSpPr>
            <a:spLocks noEditPoints="1" noChangeArrowheads="1"/>
          </p:cNvSpPr>
          <p:nvPr/>
        </p:nvSpPr>
        <p:spPr bwMode="auto">
          <a:xfrm>
            <a:off x="3896691" y="4428497"/>
            <a:ext cx="932569" cy="853867"/>
          </a:xfrm>
          <a:custGeom>
            <a:avLst/>
            <a:gdLst>
              <a:gd name="T0" fmla="*/ 2147483647 w 177"/>
              <a:gd name="T1" fmla="*/ 2147483647 h 164"/>
              <a:gd name="T2" fmla="*/ 2147483647 w 177"/>
              <a:gd name="T3" fmla="*/ 2147483647 h 164"/>
              <a:gd name="T4" fmla="*/ 2147483647 w 177"/>
              <a:gd name="T5" fmla="*/ 2147483647 h 164"/>
              <a:gd name="T6" fmla="*/ 2147483647 w 177"/>
              <a:gd name="T7" fmla="*/ 2147483647 h 164"/>
              <a:gd name="T8" fmla="*/ 2147483647 w 177"/>
              <a:gd name="T9" fmla="*/ 2147483647 h 164"/>
              <a:gd name="T10" fmla="*/ 2147483647 w 177"/>
              <a:gd name="T11" fmla="*/ 2147483647 h 164"/>
              <a:gd name="T12" fmla="*/ 2147483647 w 177"/>
              <a:gd name="T13" fmla="*/ 2147483647 h 164"/>
              <a:gd name="T14" fmla="*/ 2147483647 w 177"/>
              <a:gd name="T15" fmla="*/ 2147483647 h 164"/>
              <a:gd name="T16" fmla="*/ 2147483647 w 177"/>
              <a:gd name="T17" fmla="*/ 2147483647 h 164"/>
              <a:gd name="T18" fmla="*/ 2147483647 w 177"/>
              <a:gd name="T19" fmla="*/ 2147483647 h 164"/>
              <a:gd name="T20" fmla="*/ 2147483647 w 177"/>
              <a:gd name="T21" fmla="*/ 2147483647 h 164"/>
              <a:gd name="T22" fmla="*/ 2147483647 w 177"/>
              <a:gd name="T23" fmla="*/ 0 h 164"/>
              <a:gd name="T24" fmla="*/ 2147483647 w 177"/>
              <a:gd name="T25" fmla="*/ 2147483647 h 164"/>
              <a:gd name="T26" fmla="*/ 2147483647 w 177"/>
              <a:gd name="T27" fmla="*/ 2147483647 h 164"/>
              <a:gd name="T28" fmla="*/ 2147483647 w 177"/>
              <a:gd name="T29" fmla="*/ 2147483647 h 164"/>
              <a:gd name="T30" fmla="*/ 2147483647 w 177"/>
              <a:gd name="T31" fmla="*/ 2147483647 h 164"/>
              <a:gd name="T32" fmla="*/ 2147483647 w 177"/>
              <a:gd name="T33" fmla="*/ 2147483647 h 164"/>
              <a:gd name="T34" fmla="*/ 2147483647 w 177"/>
              <a:gd name="T35" fmla="*/ 2147483647 h 164"/>
              <a:gd name="T36" fmla="*/ 2147483647 w 177"/>
              <a:gd name="T37" fmla="*/ 2147483647 h 164"/>
              <a:gd name="T38" fmla="*/ 2147483647 w 177"/>
              <a:gd name="T39" fmla="*/ 2147483647 h 164"/>
              <a:gd name="T40" fmla="*/ 2147483647 w 177"/>
              <a:gd name="T41" fmla="*/ 2147483647 h 164"/>
              <a:gd name="T42" fmla="*/ 2147483647 w 177"/>
              <a:gd name="T43" fmla="*/ 2147483647 h 164"/>
              <a:gd name="T44" fmla="*/ 2147483647 w 177"/>
              <a:gd name="T45" fmla="*/ 2147483647 h 164"/>
              <a:gd name="T46" fmla="*/ 2147483647 w 177"/>
              <a:gd name="T47" fmla="*/ 2147483647 h 164"/>
              <a:gd name="T48" fmla="*/ 2147483647 w 177"/>
              <a:gd name="T49" fmla="*/ 2147483647 h 164"/>
              <a:gd name="T50" fmla="*/ 2147483647 w 177"/>
              <a:gd name="T51" fmla="*/ 2147483647 h 164"/>
              <a:gd name="T52" fmla="*/ 2147483647 w 177"/>
              <a:gd name="T53" fmla="*/ 2147483647 h 164"/>
              <a:gd name="T54" fmla="*/ 2147483647 w 177"/>
              <a:gd name="T55" fmla="*/ 2147483647 h 164"/>
              <a:gd name="T56" fmla="*/ 2147483647 w 177"/>
              <a:gd name="T57" fmla="*/ 2147483647 h 164"/>
              <a:gd name="T58" fmla="*/ 2147483647 w 177"/>
              <a:gd name="T59" fmla="*/ 0 h 164"/>
              <a:gd name="T60" fmla="*/ 2147483647 w 177"/>
              <a:gd name="T61" fmla="*/ 2147483647 h 164"/>
              <a:gd name="T62" fmla="*/ 2147483647 w 177"/>
              <a:gd name="T63" fmla="*/ 2147483647 h 164"/>
              <a:gd name="T64" fmla="*/ 2147483647 w 177"/>
              <a:gd name="T65" fmla="*/ 2147483647 h 164"/>
              <a:gd name="T66" fmla="*/ 2147483647 w 177"/>
              <a:gd name="T67" fmla="*/ 2147483647 h 164"/>
              <a:gd name="T68" fmla="*/ 2147483647 w 177"/>
              <a:gd name="T69" fmla="*/ 2147483647 h 164"/>
              <a:gd name="T70" fmla="*/ 2147483647 w 177"/>
              <a:gd name="T71" fmla="*/ 2147483647 h 164"/>
              <a:gd name="T72" fmla="*/ 2147483647 w 177"/>
              <a:gd name="T73" fmla="*/ 2147483647 h 164"/>
              <a:gd name="T74" fmla="*/ 2147483647 w 177"/>
              <a:gd name="T75" fmla="*/ 2147483647 h 164"/>
              <a:gd name="T76" fmla="*/ 2147483647 w 177"/>
              <a:gd name="T77" fmla="*/ 2147483647 h 164"/>
              <a:gd name="T78" fmla="*/ 2147483647 w 177"/>
              <a:gd name="T79" fmla="*/ 2147483647 h 164"/>
              <a:gd name="T80" fmla="*/ 2147483647 w 177"/>
              <a:gd name="T81" fmla="*/ 2147483647 h 1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7"/>
              <a:gd name="T124" fmla="*/ 0 h 164"/>
              <a:gd name="T125" fmla="*/ 177 w 177"/>
              <a:gd name="T126" fmla="*/ 164 h 1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lIns="90170" tIns="46990" rIns="90170" bIns="46990"/>
          <a:lstStyle/>
          <a:p>
            <a:endParaRPr lang="zh-CN" altLang="en-US">
              <a:solidFill>
                <a:schemeClr val="bg2">
                  <a:lumMod val="25000"/>
                </a:schemeClr>
              </a:solidFill>
            </a:endParaRPr>
          </a:p>
        </p:txBody>
      </p:sp>
      <p:sp>
        <p:nvSpPr>
          <p:cNvPr id="22" name="Freeform 11"/>
          <p:cNvSpPr>
            <a:spLocks noEditPoints="1" noChangeArrowheads="1"/>
          </p:cNvSpPr>
          <p:nvPr/>
        </p:nvSpPr>
        <p:spPr bwMode="auto">
          <a:xfrm>
            <a:off x="1637973" y="4401352"/>
            <a:ext cx="922786" cy="908155"/>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0 w 152"/>
              <a:gd name="T9" fmla="*/ 2147483647 h 152"/>
              <a:gd name="T10" fmla="*/ 2147483647 w 152"/>
              <a:gd name="T11" fmla="*/ 0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2"/>
              <a:gd name="T49" fmla="*/ 0 h 152"/>
              <a:gd name="T50" fmla="*/ 152 w 15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a:lstStyle/>
          <a:p>
            <a:endParaRPr lang="zh-CN" altLang="en-US">
              <a:solidFill>
                <a:schemeClr val="bg2">
                  <a:lumMod val="25000"/>
                </a:schemeClr>
              </a:solidFill>
            </a:endParaRPr>
          </a:p>
        </p:txBody>
      </p:sp>
      <p:graphicFrame>
        <p:nvGraphicFramePr>
          <p:cNvPr id="2" name="表格 2">
            <a:extLst>
              <a:ext uri="{FF2B5EF4-FFF2-40B4-BE49-F238E27FC236}">
                <a16:creationId xmlns:a16="http://schemas.microsoft.com/office/drawing/2014/main" id="{F77CEDE7-B3B0-44A7-9C50-52E44CA0EE6E}"/>
              </a:ext>
            </a:extLst>
          </p:cNvPr>
          <p:cNvGraphicFramePr>
            <a:graphicFrameLocks noGrp="1"/>
          </p:cNvGraphicFramePr>
          <p:nvPr>
            <p:extLst>
              <p:ext uri="{D42A27DB-BD31-4B8C-83A1-F6EECF244321}">
                <p14:modId xmlns:p14="http://schemas.microsoft.com/office/powerpoint/2010/main" val="1502955888"/>
              </p:ext>
            </p:extLst>
          </p:nvPr>
        </p:nvGraphicFramePr>
        <p:xfrm>
          <a:off x="1753179" y="1479774"/>
          <a:ext cx="8646966" cy="3808905"/>
        </p:xfrm>
        <a:graphic>
          <a:graphicData uri="http://schemas.openxmlformats.org/drawingml/2006/table">
            <a:tbl>
              <a:tblPr firstRow="1" bandRow="1">
                <a:tableStyleId>{F5AB1C69-6EDB-4FF4-983F-18BD219EF322}</a:tableStyleId>
              </a:tblPr>
              <a:tblGrid>
                <a:gridCol w="4323483">
                  <a:extLst>
                    <a:ext uri="{9D8B030D-6E8A-4147-A177-3AD203B41FA5}">
                      <a16:colId xmlns:a16="http://schemas.microsoft.com/office/drawing/2014/main" val="1728645845"/>
                    </a:ext>
                  </a:extLst>
                </a:gridCol>
                <a:gridCol w="4323483">
                  <a:extLst>
                    <a:ext uri="{9D8B030D-6E8A-4147-A177-3AD203B41FA5}">
                      <a16:colId xmlns:a16="http://schemas.microsoft.com/office/drawing/2014/main" val="3845309275"/>
                    </a:ext>
                  </a:extLst>
                </a:gridCol>
              </a:tblGrid>
              <a:tr h="633765">
                <a:tc>
                  <a:txBody>
                    <a:bodyPr/>
                    <a:lstStyle/>
                    <a:p>
                      <a:pPr algn="ctr"/>
                      <a:r>
                        <a:rPr lang="zh-CN" altLang="en-US" dirty="0"/>
                        <a:t>人员情况</a:t>
                      </a:r>
                    </a:p>
                  </a:txBody>
                  <a:tcPr anchor="ctr"/>
                </a:tc>
                <a:tc>
                  <a:txBody>
                    <a:bodyPr/>
                    <a:lstStyle/>
                    <a:p>
                      <a:pPr algn="ctr"/>
                      <a:r>
                        <a:rPr lang="zh-CN" altLang="en-US" dirty="0"/>
                        <a:t>负责内容</a:t>
                      </a:r>
                    </a:p>
                  </a:txBody>
                  <a:tcPr anchor="ctr"/>
                </a:tc>
                <a:extLst>
                  <a:ext uri="{0D108BD9-81ED-4DB2-BD59-A6C34878D82A}">
                    <a16:rowId xmlns:a16="http://schemas.microsoft.com/office/drawing/2014/main" val="576476426"/>
                  </a:ext>
                </a:extLst>
              </a:tr>
              <a:tr h="633765">
                <a:tc>
                  <a:txBody>
                    <a:bodyPr/>
                    <a:lstStyle/>
                    <a:p>
                      <a:pPr algn="ctr"/>
                      <a:r>
                        <a:rPr lang="zh-CN" altLang="en-US" dirty="0"/>
                        <a:t>邓星云</a:t>
                      </a:r>
                    </a:p>
                  </a:txBody>
                  <a:tcPr anchor="ctr"/>
                </a:tc>
                <a:tc>
                  <a:txBody>
                    <a:bodyPr/>
                    <a:lstStyle/>
                    <a:p>
                      <a:pPr algn="ctr"/>
                      <a:r>
                        <a:rPr lang="zh-CN" altLang="en-US" dirty="0"/>
                        <a:t>对于整体的程序构思，并进行框架的设计</a:t>
                      </a:r>
                    </a:p>
                  </a:txBody>
                  <a:tcPr anchor="ctr"/>
                </a:tc>
                <a:extLst>
                  <a:ext uri="{0D108BD9-81ED-4DB2-BD59-A6C34878D82A}">
                    <a16:rowId xmlns:a16="http://schemas.microsoft.com/office/drawing/2014/main" val="648991583"/>
                  </a:ext>
                </a:extLst>
              </a:tr>
              <a:tr h="633765">
                <a:tc>
                  <a:txBody>
                    <a:bodyPr/>
                    <a:lstStyle/>
                    <a:p>
                      <a:pPr algn="ctr"/>
                      <a:r>
                        <a:rPr lang="zh-CN" altLang="en-US" dirty="0"/>
                        <a:t>冯海娟</a:t>
                      </a:r>
                    </a:p>
                  </a:txBody>
                  <a:tcPr anchor="ctr"/>
                </a:tc>
                <a:tc>
                  <a:txBody>
                    <a:bodyPr/>
                    <a:lstStyle/>
                    <a:p>
                      <a:pPr algn="ctr"/>
                      <a:r>
                        <a:rPr lang="zh-CN" altLang="en-US" dirty="0"/>
                        <a:t>对设计好的框架进行进一步的编写，完成系统设计</a:t>
                      </a:r>
                    </a:p>
                  </a:txBody>
                  <a:tcPr anchor="ctr"/>
                </a:tc>
                <a:extLst>
                  <a:ext uri="{0D108BD9-81ED-4DB2-BD59-A6C34878D82A}">
                    <a16:rowId xmlns:a16="http://schemas.microsoft.com/office/drawing/2014/main" val="2216884558"/>
                  </a:ext>
                </a:extLst>
              </a:tr>
              <a:tr h="6337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易立</a:t>
                      </a:r>
                    </a:p>
                  </a:txBody>
                  <a:tcPr anchor="ctr"/>
                </a:tc>
                <a:tc>
                  <a:txBody>
                    <a:bodyPr/>
                    <a:lstStyle/>
                    <a:p>
                      <a:pPr algn="ctr"/>
                      <a:r>
                        <a:rPr lang="zh-CN" altLang="en-US" dirty="0"/>
                        <a:t>对于整个系统进行功能的设计并进行编写</a:t>
                      </a:r>
                    </a:p>
                  </a:txBody>
                  <a:tcPr anchor="ctr"/>
                </a:tc>
                <a:extLst>
                  <a:ext uri="{0D108BD9-81ED-4DB2-BD59-A6C34878D82A}">
                    <a16:rowId xmlns:a16="http://schemas.microsoft.com/office/drawing/2014/main" val="3038006972"/>
                  </a:ext>
                </a:extLst>
              </a:tr>
              <a:tr h="633765">
                <a:tc>
                  <a:txBody>
                    <a:bodyPr/>
                    <a:lstStyle/>
                    <a:p>
                      <a:pPr algn="ctr"/>
                      <a:r>
                        <a:rPr lang="zh-CN" altLang="en-US" dirty="0"/>
                        <a:t>王晓露</a:t>
                      </a:r>
                    </a:p>
                  </a:txBody>
                  <a:tcPr anchor="ctr"/>
                </a:tc>
                <a:tc>
                  <a:txBody>
                    <a:bodyPr/>
                    <a:lstStyle/>
                    <a:p>
                      <a:pPr algn="ctr"/>
                      <a:r>
                        <a:rPr lang="zh-CN" altLang="en-US" dirty="0"/>
                        <a:t>对于初步完成的程序进行调试并且调整</a:t>
                      </a:r>
                    </a:p>
                  </a:txBody>
                  <a:tcPr anchor="ctr"/>
                </a:tc>
                <a:extLst>
                  <a:ext uri="{0D108BD9-81ED-4DB2-BD59-A6C34878D82A}">
                    <a16:rowId xmlns:a16="http://schemas.microsoft.com/office/drawing/2014/main" val="4277146805"/>
                  </a:ext>
                </a:extLst>
              </a:tr>
              <a:tr h="633765">
                <a:tc>
                  <a:txBody>
                    <a:bodyPr/>
                    <a:lstStyle/>
                    <a:p>
                      <a:pPr algn="ctr"/>
                      <a:r>
                        <a:rPr lang="zh-CN" altLang="en-US" dirty="0"/>
                        <a:t>潘友琴</a:t>
                      </a:r>
                    </a:p>
                  </a:txBody>
                  <a:tcPr anchor="ctr"/>
                </a:tc>
                <a:tc>
                  <a:txBody>
                    <a:bodyPr/>
                    <a:lstStyle/>
                    <a:p>
                      <a:pPr algn="ctr"/>
                      <a:r>
                        <a:rPr lang="zh-CN" altLang="en-US" dirty="0"/>
                        <a:t>收集相关资料并进行文档的编写</a:t>
                      </a:r>
                    </a:p>
                  </a:txBody>
                  <a:tcPr anchor="ctr"/>
                </a:tc>
                <a:extLst>
                  <a:ext uri="{0D108BD9-81ED-4DB2-BD59-A6C34878D82A}">
                    <a16:rowId xmlns:a16="http://schemas.microsoft.com/office/drawing/2014/main" val="2762878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p:nvPr/>
        </p:nvSpPr>
        <p:spPr>
          <a:xfrm>
            <a:off x="354563" y="234902"/>
            <a:ext cx="1415772" cy="461665"/>
          </a:xfrm>
          <a:prstGeom prst="rect">
            <a:avLst/>
          </a:prstGeom>
          <a:noFill/>
        </p:spPr>
        <p:txBody>
          <a:bodyPr wrap="none" rtlCol="0">
            <a:spAutoFit/>
          </a:bodyPr>
          <a:lstStyle/>
          <a:p>
            <a:r>
              <a:rPr lang="zh-CN" altLang="en-US" sz="2400" dirty="0">
                <a:solidFill>
                  <a:srgbClr val="D5493A"/>
                </a:solidFill>
                <a:latin typeface="微软雅黑" panose="020B0503020204020204" pitchFamily="34" charset="-122"/>
                <a:ea typeface="微软雅黑" panose="020B0503020204020204" pitchFamily="34" charset="-122"/>
              </a:rPr>
              <a:t>设计思路</a:t>
            </a:r>
          </a:p>
        </p:txBody>
      </p:sp>
      <p:grpSp>
        <p:nvGrpSpPr>
          <p:cNvPr id="38" name="组合 37"/>
          <p:cNvGrpSpPr/>
          <p:nvPr/>
        </p:nvGrpSpPr>
        <p:grpSpPr>
          <a:xfrm>
            <a:off x="0" y="234902"/>
            <a:ext cx="354563" cy="677408"/>
            <a:chOff x="0" y="-78772"/>
            <a:chExt cx="602082" cy="1150304"/>
          </a:xfrm>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76"/>
          <p:cNvSpPr txBox="1"/>
          <p:nvPr/>
        </p:nvSpPr>
        <p:spPr>
          <a:xfrm>
            <a:off x="354563" y="1138989"/>
            <a:ext cx="3049628" cy="400110"/>
          </a:xfrm>
          <a:prstGeom prst="rect">
            <a:avLst/>
          </a:prstGeom>
          <a:noFill/>
        </p:spPr>
        <p:txBody>
          <a:bodyPr wrap="square" rtlCol="0">
            <a:spAutoFit/>
          </a:bodyPr>
          <a:lstStyle/>
          <a:p>
            <a:r>
              <a:rPr lang="zh-CN" altLang="en-US" sz="2000" b="1" dirty="0">
                <a:solidFill>
                  <a:srgbClr val="D5493A"/>
                </a:solidFill>
                <a:latin typeface="微软雅黑" panose="020B0503020204020204" pitchFamily="34" charset="-122"/>
                <a:ea typeface="微软雅黑" panose="020B0503020204020204" pitchFamily="34" charset="-122"/>
              </a:rPr>
              <a:t>程序总体设计图</a:t>
            </a:r>
          </a:p>
        </p:txBody>
      </p:sp>
      <p:pic>
        <p:nvPicPr>
          <p:cNvPr id="12" name="图片 11" descr="图示&#10;&#10;描述已自动生成">
            <a:extLst>
              <a:ext uri="{FF2B5EF4-FFF2-40B4-BE49-F238E27FC236}">
                <a16:creationId xmlns:a16="http://schemas.microsoft.com/office/drawing/2014/main" id="{BE328BB2-11CC-49FC-8166-AEC5B4396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764" y="1612948"/>
            <a:ext cx="9601200" cy="5010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8c538223896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2587</Words>
  <Application>Microsoft Office PowerPoint</Application>
  <PresentationFormat>宽屏</PresentationFormat>
  <Paragraphs>271</Paragraphs>
  <Slides>30</Slides>
  <Notes>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58c538223896d</dc:title>
  <dc:creator/>
  <cp:lastModifiedBy/>
  <cp:revision>2</cp:revision>
  <dcterms:created xsi:type="dcterms:W3CDTF">2017-03-29T10:23:00Z</dcterms:created>
  <dcterms:modified xsi:type="dcterms:W3CDTF">2022-01-07T02:14:23Z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